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87" r:id="rId4"/>
    <p:sldId id="318" r:id="rId5"/>
    <p:sldId id="349" r:id="rId6"/>
    <p:sldId id="320" r:id="rId7"/>
    <p:sldId id="348" r:id="rId8"/>
    <p:sldId id="341" r:id="rId9"/>
    <p:sldId id="321" r:id="rId10"/>
    <p:sldId id="322" r:id="rId11"/>
    <p:sldId id="271" r:id="rId12"/>
    <p:sldId id="323" r:id="rId13"/>
    <p:sldId id="325" r:id="rId14"/>
    <p:sldId id="324" r:id="rId15"/>
    <p:sldId id="288" r:id="rId16"/>
    <p:sldId id="326" r:id="rId17"/>
    <p:sldId id="289" r:id="rId18"/>
    <p:sldId id="293" r:id="rId19"/>
    <p:sldId id="299" r:id="rId20"/>
    <p:sldId id="300" r:id="rId21"/>
    <p:sldId id="343" r:id="rId22"/>
    <p:sldId id="344" r:id="rId23"/>
    <p:sldId id="345" r:id="rId24"/>
    <p:sldId id="342" r:id="rId25"/>
    <p:sldId id="304" r:id="rId26"/>
    <p:sldId id="347" r:id="rId27"/>
    <p:sldId id="346" r:id="rId28"/>
    <p:sldId id="329" r:id="rId29"/>
    <p:sldId id="330" r:id="rId30"/>
    <p:sldId id="327" r:id="rId31"/>
    <p:sldId id="328" r:id="rId32"/>
    <p:sldId id="331" r:id="rId33"/>
    <p:sldId id="350" r:id="rId34"/>
    <p:sldId id="352" r:id="rId35"/>
    <p:sldId id="351" r:id="rId36"/>
    <p:sldId id="335" r:id="rId37"/>
    <p:sldId id="290" r:id="rId38"/>
    <p:sldId id="291" r:id="rId39"/>
    <p:sldId id="334" r:id="rId40"/>
    <p:sldId id="310" r:id="rId41"/>
    <p:sldId id="297" r:id="rId42"/>
    <p:sldId id="311" r:id="rId43"/>
    <p:sldId id="312" r:id="rId44"/>
    <p:sldId id="309" r:id="rId45"/>
    <p:sldId id="316" r:id="rId46"/>
    <p:sldId id="317" r:id="rId47"/>
    <p:sldId id="313" r:id="rId48"/>
    <p:sldId id="295" r:id="rId49"/>
    <p:sldId id="333" r:id="rId50"/>
    <p:sldId id="298" r:id="rId51"/>
    <p:sldId id="294" r:id="rId52"/>
    <p:sldId id="296" r:id="rId53"/>
    <p:sldId id="292" r:id="rId54"/>
    <p:sldId id="308" r:id="rId55"/>
    <p:sldId id="307" r:id="rId56"/>
    <p:sldId id="314" r:id="rId57"/>
    <p:sldId id="315" r:id="rId58"/>
    <p:sldId id="336" r:id="rId59"/>
    <p:sldId id="337" r:id="rId60"/>
    <p:sldId id="338" r:id="rId61"/>
    <p:sldId id="339" r:id="rId62"/>
    <p:sldId id="340" r:id="rId63"/>
    <p:sldId id="301" r:id="rId64"/>
    <p:sldId id="306" r:id="rId65"/>
    <p:sldId id="303" r:id="rId66"/>
    <p:sldId id="302" r:id="rId67"/>
    <p:sldId id="332" r:id="rId68"/>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9BBC3516-E573-40D0-BD20-BF225983876E}" type="datetimeFigureOut">
              <a:rPr lang="en-US" smtClean="0"/>
              <a:t>3/14/2023</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F5C345DB-ED0E-404B-9F20-91B664C22B94}" type="slidenum">
              <a:rPr lang="en-US" smtClean="0"/>
              <a:t>‹#›</a:t>
            </a:fld>
            <a:endParaRPr lang="en-US"/>
          </a:p>
        </p:txBody>
      </p:sp>
    </p:spTree>
    <p:extLst>
      <p:ext uri="{BB962C8B-B14F-4D97-AF65-F5344CB8AC3E}">
        <p14:creationId xmlns:p14="http://schemas.microsoft.com/office/powerpoint/2010/main" val="202402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1FD100-76E8-49B9-8468-267662A06615}"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153223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FD100-76E8-49B9-8468-267662A06615}"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387800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FD100-76E8-49B9-8468-267662A06615}"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177989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FD100-76E8-49B9-8468-267662A06615}"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237094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FD100-76E8-49B9-8468-267662A06615}"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273236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FD100-76E8-49B9-8468-267662A06615}"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191499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FD100-76E8-49B9-8468-267662A06615}"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369688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1FD100-76E8-49B9-8468-267662A06615}"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257303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FD100-76E8-49B9-8468-267662A06615}"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378712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FD100-76E8-49B9-8468-267662A06615}"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363526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FD100-76E8-49B9-8468-267662A06615}"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B6892-47AE-4BD8-8690-60CED6A8450A}" type="slidenum">
              <a:rPr lang="en-US" smtClean="0"/>
              <a:t>‹#›</a:t>
            </a:fld>
            <a:endParaRPr lang="en-US"/>
          </a:p>
        </p:txBody>
      </p:sp>
    </p:spTree>
    <p:extLst>
      <p:ext uri="{BB962C8B-B14F-4D97-AF65-F5344CB8AC3E}">
        <p14:creationId xmlns:p14="http://schemas.microsoft.com/office/powerpoint/2010/main" val="319299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FD100-76E8-49B9-8468-267662A06615}" type="datetimeFigureOut">
              <a:rPr lang="en-US" smtClean="0"/>
              <a:t>3/14/2023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B6892-47AE-4BD8-8690-60CED6A8450A}" type="slidenum">
              <a:rPr lang="en-US" smtClean="0"/>
              <a:t>‹#›</a:t>
            </a:fld>
            <a:endParaRPr lang="en-US"/>
          </a:p>
        </p:txBody>
      </p:sp>
    </p:spTree>
    <p:extLst>
      <p:ext uri="{BB962C8B-B14F-4D97-AF65-F5344CB8AC3E}">
        <p14:creationId xmlns:p14="http://schemas.microsoft.com/office/powerpoint/2010/main" val="2250008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Judging School</a:t>
            </a:r>
            <a:br>
              <a:rPr lang="en-US" dirty="0"/>
            </a:br>
            <a:r>
              <a:rPr lang="en-US" dirty="0"/>
              <a:t>Costa Mesa, CA</a:t>
            </a:r>
          </a:p>
        </p:txBody>
      </p:sp>
      <p:sp>
        <p:nvSpPr>
          <p:cNvPr id="3" name="Subtitle 2"/>
          <p:cNvSpPr>
            <a:spLocks noGrp="1"/>
          </p:cNvSpPr>
          <p:nvPr>
            <p:ph type="subTitle" idx="1"/>
          </p:nvPr>
        </p:nvSpPr>
        <p:spPr/>
        <p:txBody>
          <a:bodyPr/>
          <a:lstStyle/>
          <a:p>
            <a:r>
              <a:rPr lang="en-US" dirty="0">
                <a:solidFill>
                  <a:schemeClr val="tx1"/>
                </a:solidFill>
              </a:rPr>
              <a:t>February 18, 2023</a:t>
            </a:r>
          </a:p>
        </p:txBody>
      </p:sp>
    </p:spTree>
    <p:extLst>
      <p:ext uri="{BB962C8B-B14F-4D97-AF65-F5344CB8AC3E}">
        <p14:creationId xmlns:p14="http://schemas.microsoft.com/office/powerpoint/2010/main" val="260009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Originality</a:t>
            </a:r>
          </a:p>
        </p:txBody>
      </p:sp>
      <p:sp>
        <p:nvSpPr>
          <p:cNvPr id="3" name="Content Placeholder 2"/>
          <p:cNvSpPr>
            <a:spLocks noGrp="1"/>
          </p:cNvSpPr>
          <p:nvPr>
            <p:ph idx="1"/>
          </p:nvPr>
        </p:nvSpPr>
        <p:spPr>
          <a:xfrm>
            <a:off x="457200" y="1219200"/>
            <a:ext cx="8229600" cy="5486400"/>
          </a:xfrm>
        </p:spPr>
        <p:txBody>
          <a:bodyPr>
            <a:normAutofit/>
          </a:bodyPr>
          <a:lstStyle/>
          <a:p>
            <a:endParaRPr lang="en-US" dirty="0"/>
          </a:p>
          <a:p>
            <a:r>
              <a:rPr lang="en-US" dirty="0"/>
              <a:t>A component part judged to APPEAR as a complete original part, receives full credit.</a:t>
            </a:r>
          </a:p>
          <a:p>
            <a:endParaRPr lang="en-US" dirty="0"/>
          </a:p>
          <a:p>
            <a:r>
              <a:rPr lang="en-US" dirty="0"/>
              <a:t>Do not judge Condition until completed with Originality.</a:t>
            </a:r>
          </a:p>
        </p:txBody>
      </p:sp>
    </p:spTree>
    <p:extLst>
      <p:ext uri="{BB962C8B-B14F-4D97-AF65-F5344CB8AC3E}">
        <p14:creationId xmlns:p14="http://schemas.microsoft.com/office/powerpoint/2010/main" val="300639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CDCIF</a:t>
            </a:r>
            <a:endParaRPr lang="en-US" dirty="0"/>
          </a:p>
        </p:txBody>
      </p:sp>
      <p:sp>
        <p:nvSpPr>
          <p:cNvPr id="3" name="Content Placeholder 2"/>
          <p:cNvSpPr>
            <a:spLocks noGrp="1"/>
          </p:cNvSpPr>
          <p:nvPr>
            <p:ph idx="1"/>
          </p:nvPr>
        </p:nvSpPr>
        <p:spPr>
          <a:xfrm>
            <a:off x="457200" y="2095500"/>
            <a:ext cx="4800600" cy="4533900"/>
          </a:xfrm>
        </p:spPr>
        <p:txBody>
          <a:bodyPr>
            <a:normAutofit/>
          </a:bodyPr>
          <a:lstStyle/>
          <a:p>
            <a:pPr marL="0" indent="0">
              <a:buNone/>
            </a:pPr>
            <a:r>
              <a:rPr lang="en-US" dirty="0"/>
              <a:t>Configuration</a:t>
            </a:r>
          </a:p>
          <a:p>
            <a:pPr marL="0" indent="0">
              <a:buNone/>
            </a:pPr>
            <a:r>
              <a:rPr lang="en-US" dirty="0"/>
              <a:t>Date</a:t>
            </a:r>
          </a:p>
          <a:p>
            <a:pPr marL="0" indent="0">
              <a:buNone/>
            </a:pPr>
            <a:r>
              <a:rPr lang="en-US" dirty="0"/>
              <a:t>Completeness</a:t>
            </a:r>
          </a:p>
          <a:p>
            <a:pPr marL="0" indent="0">
              <a:buNone/>
            </a:pPr>
            <a:r>
              <a:rPr lang="en-US" dirty="0"/>
              <a:t>Installation</a:t>
            </a:r>
          </a:p>
          <a:p>
            <a:pPr marL="0" indent="0">
              <a:buNone/>
            </a:pPr>
            <a:r>
              <a:rPr lang="en-US" dirty="0"/>
              <a:t>Finish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143" y="1905000"/>
            <a:ext cx="3739609" cy="4876800"/>
          </a:xfrm>
          <a:prstGeom prst="rect">
            <a:avLst/>
          </a:prstGeom>
        </p:spPr>
      </p:pic>
      <p:sp>
        <p:nvSpPr>
          <p:cNvPr id="7" name="Content Placeholder 2"/>
          <p:cNvSpPr txBox="1">
            <a:spLocks/>
          </p:cNvSpPr>
          <p:nvPr/>
        </p:nvSpPr>
        <p:spPr>
          <a:xfrm>
            <a:off x="609600" y="1295400"/>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It is (almost) always used to judge Originality</a:t>
            </a:r>
          </a:p>
        </p:txBody>
      </p:sp>
    </p:spTree>
    <p:extLst>
      <p:ext uri="{BB962C8B-B14F-4D97-AF65-F5344CB8AC3E}">
        <p14:creationId xmlns:p14="http://schemas.microsoft.com/office/powerpoint/2010/main" val="170850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a:t>CDCIF</a:t>
            </a:r>
            <a:endParaRPr lang="en-US" dirty="0"/>
          </a:p>
        </p:txBody>
      </p:sp>
      <p:sp>
        <p:nvSpPr>
          <p:cNvPr id="7" name="Content Placeholder 2"/>
          <p:cNvSpPr txBox="1">
            <a:spLocks/>
          </p:cNvSpPr>
          <p:nvPr/>
        </p:nvSpPr>
        <p:spPr>
          <a:xfrm>
            <a:off x="457200" y="1219200"/>
            <a:ext cx="8382000" cy="541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Configuration: </a:t>
            </a:r>
          </a:p>
          <a:p>
            <a:pPr marL="0" indent="0">
              <a:buNone/>
            </a:pPr>
            <a:r>
              <a:rPr lang="en-US" dirty="0"/>
              <a:t>Manner in which components are shaped, molded, cast or machined.  Part number, casting mark/logo are part of configuration.</a:t>
            </a:r>
          </a:p>
          <a:p>
            <a:pPr marL="0" indent="0">
              <a:buNone/>
            </a:pPr>
            <a:endParaRPr lang="en-US" sz="1600" dirty="0"/>
          </a:p>
          <a:p>
            <a:pPr marL="0" indent="0">
              <a:buNone/>
            </a:pPr>
            <a:r>
              <a:rPr lang="en-US" dirty="0"/>
              <a:t>Date: </a:t>
            </a:r>
          </a:p>
          <a:p>
            <a:pPr marL="0" indent="0">
              <a:buNone/>
            </a:pPr>
            <a:r>
              <a:rPr lang="en-US" dirty="0"/>
              <a:t>Degree to which the component date conforms to the logical sequence of manufacture and typically observed GM supply sourcing intervals.  Date may be distinguished by means other than stamped, cast, etc., into a component.</a:t>
            </a:r>
          </a:p>
        </p:txBody>
      </p:sp>
    </p:spTree>
    <p:extLst>
      <p:ext uri="{BB962C8B-B14F-4D97-AF65-F5344CB8AC3E}">
        <p14:creationId xmlns:p14="http://schemas.microsoft.com/office/powerpoint/2010/main" val="169565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CDCIF</a:t>
            </a:r>
            <a:endParaRPr lang="en-US" dirty="0"/>
          </a:p>
        </p:txBody>
      </p:sp>
      <p:sp>
        <p:nvSpPr>
          <p:cNvPr id="7" name="Content Placeholder 2"/>
          <p:cNvSpPr txBox="1">
            <a:spLocks/>
          </p:cNvSpPr>
          <p:nvPr/>
        </p:nvSpPr>
        <p:spPr>
          <a:xfrm>
            <a:off x="457200" y="838200"/>
            <a:ext cx="8382000" cy="5638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Completeness: </a:t>
            </a:r>
          </a:p>
          <a:p>
            <a:pPr marL="0" indent="0">
              <a:buNone/>
            </a:pPr>
            <a:r>
              <a:rPr lang="en-US" dirty="0"/>
              <a:t>Degree to which the component is completely present.</a:t>
            </a:r>
          </a:p>
          <a:p>
            <a:pPr marL="0" indent="0">
              <a:buNone/>
            </a:pPr>
            <a:endParaRPr lang="en-US" sz="1000" dirty="0"/>
          </a:p>
          <a:p>
            <a:pPr marL="0" indent="0">
              <a:buNone/>
            </a:pPr>
            <a:r>
              <a:rPr lang="en-US" dirty="0"/>
              <a:t>Installation: </a:t>
            </a:r>
          </a:p>
          <a:p>
            <a:pPr marL="0" indent="0">
              <a:buNone/>
            </a:pPr>
            <a:r>
              <a:rPr lang="en-US" dirty="0"/>
              <a:t>Degree to which the component is installed correctly.</a:t>
            </a:r>
          </a:p>
          <a:p>
            <a:pPr marL="0" indent="0">
              <a:buNone/>
            </a:pPr>
            <a:endParaRPr lang="en-US" sz="1200" dirty="0"/>
          </a:p>
          <a:p>
            <a:pPr marL="0" indent="0">
              <a:buNone/>
            </a:pPr>
            <a:r>
              <a:rPr lang="en-US" dirty="0"/>
              <a:t>Finish: </a:t>
            </a:r>
          </a:p>
          <a:p>
            <a:pPr marL="0" indent="0">
              <a:buNone/>
            </a:pPr>
            <a:r>
              <a:rPr lang="en-US" dirty="0"/>
              <a:t>Degree to which the component surface finish, gloss, texture, color, tint, surface finish and type conform to the judging standard. </a:t>
            </a:r>
          </a:p>
          <a:p>
            <a:pPr marL="0" indent="0">
              <a:buNone/>
            </a:pPr>
            <a:r>
              <a:rPr lang="en-US" dirty="0"/>
              <a:t>	Some original finish MUST exist.</a:t>
            </a:r>
          </a:p>
        </p:txBody>
      </p:sp>
    </p:spTree>
    <p:extLst>
      <p:ext uri="{BB962C8B-B14F-4D97-AF65-F5344CB8AC3E}">
        <p14:creationId xmlns:p14="http://schemas.microsoft.com/office/powerpoint/2010/main" val="184341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CDCIF</a:t>
            </a:r>
            <a:endParaRPr lang="en-US" dirty="0"/>
          </a:p>
        </p:txBody>
      </p:sp>
      <p:sp>
        <p:nvSpPr>
          <p:cNvPr id="3" name="Content Placeholder 2"/>
          <p:cNvSpPr>
            <a:spLocks noGrp="1"/>
          </p:cNvSpPr>
          <p:nvPr>
            <p:ph idx="1"/>
          </p:nvPr>
        </p:nvSpPr>
        <p:spPr>
          <a:xfrm>
            <a:off x="457200" y="2095500"/>
            <a:ext cx="7162800" cy="4533900"/>
          </a:xfrm>
        </p:spPr>
        <p:txBody>
          <a:bodyPr>
            <a:normAutofit/>
          </a:bodyPr>
          <a:lstStyle/>
          <a:p>
            <a:pPr marL="0" indent="0">
              <a:buNone/>
            </a:pPr>
            <a:r>
              <a:rPr lang="en-US" dirty="0"/>
              <a:t>Each of the five factors is always worth 20% of the available Originality Points.</a:t>
            </a:r>
          </a:p>
          <a:p>
            <a:pPr marL="0" indent="0">
              <a:buNone/>
            </a:pPr>
            <a:endParaRPr lang="en-US" dirty="0"/>
          </a:p>
          <a:p>
            <a:pPr marL="0" indent="0">
              <a:buNone/>
            </a:pPr>
            <a:r>
              <a:rPr lang="en-US" dirty="0"/>
              <a:t>Do not reduce the number of factors if a certain factor is not present; </a:t>
            </a:r>
          </a:p>
          <a:p>
            <a:pPr lvl="1"/>
            <a:r>
              <a:rPr lang="en-US" dirty="0"/>
              <a:t>The component will receive full credit for the factor that is not present.</a:t>
            </a:r>
          </a:p>
          <a:p>
            <a:endParaRPr lang="en-US" dirty="0"/>
          </a:p>
          <a:p>
            <a:endParaRPr lang="en-US" dirty="0"/>
          </a:p>
        </p:txBody>
      </p:sp>
      <p:sp>
        <p:nvSpPr>
          <p:cNvPr id="7" name="Content Placeholder 2"/>
          <p:cNvSpPr txBox="1">
            <a:spLocks/>
          </p:cNvSpPr>
          <p:nvPr/>
        </p:nvSpPr>
        <p:spPr>
          <a:xfrm>
            <a:off x="8077200" y="2332038"/>
            <a:ext cx="1066800" cy="3459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C</a:t>
            </a:r>
          </a:p>
          <a:p>
            <a:pPr marL="0" indent="0">
              <a:buNone/>
            </a:pPr>
            <a:r>
              <a:rPr lang="en-US" dirty="0"/>
              <a:t>D</a:t>
            </a:r>
          </a:p>
          <a:p>
            <a:pPr marL="0" indent="0">
              <a:buNone/>
            </a:pPr>
            <a:r>
              <a:rPr lang="en-US" dirty="0"/>
              <a:t>C</a:t>
            </a:r>
          </a:p>
          <a:p>
            <a:pPr marL="0" indent="0">
              <a:buNone/>
            </a:pPr>
            <a:r>
              <a:rPr lang="en-US" dirty="0"/>
              <a:t>I </a:t>
            </a:r>
          </a:p>
          <a:p>
            <a:pPr marL="0" indent="0">
              <a:buNone/>
            </a:pPr>
            <a:r>
              <a:rPr lang="en-US" dirty="0"/>
              <a:t>F</a:t>
            </a:r>
          </a:p>
        </p:txBody>
      </p:sp>
    </p:spTree>
    <p:extLst>
      <p:ext uri="{BB962C8B-B14F-4D97-AF65-F5344CB8AC3E}">
        <p14:creationId xmlns:p14="http://schemas.microsoft.com/office/powerpoint/2010/main" val="367598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CDCIF</a:t>
            </a:r>
          </a:p>
        </p:txBody>
      </p:sp>
      <p:sp>
        <p:nvSpPr>
          <p:cNvPr id="3" name="Content Placeholder 2"/>
          <p:cNvSpPr>
            <a:spLocks noGrp="1"/>
          </p:cNvSpPr>
          <p:nvPr>
            <p:ph idx="1"/>
          </p:nvPr>
        </p:nvSpPr>
        <p:spPr>
          <a:xfrm>
            <a:off x="381000" y="1417638"/>
            <a:ext cx="8305800" cy="5326062"/>
          </a:xfrm>
        </p:spPr>
        <p:txBody>
          <a:bodyPr>
            <a:normAutofit/>
          </a:bodyPr>
          <a:lstStyle/>
          <a:p>
            <a:pPr marL="0" indent="0">
              <a:buNone/>
            </a:pPr>
            <a:r>
              <a:rPr lang="en-US" dirty="0"/>
              <a:t>If the typical finish is Cad plated and the part is painted, it is a 20% deduction.</a:t>
            </a:r>
          </a:p>
          <a:p>
            <a:pPr marL="0" indent="0">
              <a:buNone/>
            </a:pPr>
            <a:endParaRPr lang="en-US" dirty="0"/>
          </a:p>
          <a:p>
            <a:pPr marL="0" indent="0">
              <a:buNone/>
            </a:pPr>
            <a:r>
              <a:rPr lang="en-US" dirty="0"/>
              <a:t>Example:</a:t>
            </a:r>
          </a:p>
          <a:p>
            <a:pPr marL="0" indent="0">
              <a:buNone/>
            </a:pPr>
            <a:r>
              <a:rPr lang="en-US" dirty="0"/>
              <a:t>One CDCIF non-typical issue.</a:t>
            </a:r>
          </a:p>
          <a:p>
            <a:pPr lvl="1"/>
            <a:r>
              <a:rPr lang="en-US" sz="3000" dirty="0"/>
              <a:t>A ten-point component receives a two-point deduction.</a:t>
            </a:r>
          </a:p>
          <a:p>
            <a:pPr lvl="1"/>
            <a:endParaRPr lang="en-US" sz="1000" dirty="0"/>
          </a:p>
          <a:p>
            <a:pPr lvl="1"/>
            <a:r>
              <a:rPr lang="en-US" sz="3000" dirty="0"/>
              <a:t>A two-point component cannot receive a one-point deduction.</a:t>
            </a:r>
          </a:p>
        </p:txBody>
      </p:sp>
    </p:spTree>
    <p:extLst>
      <p:ext uri="{BB962C8B-B14F-4D97-AF65-F5344CB8AC3E}">
        <p14:creationId xmlns:p14="http://schemas.microsoft.com/office/powerpoint/2010/main" val="344467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CDCIF</a:t>
            </a:r>
          </a:p>
        </p:txBody>
      </p:sp>
      <p:sp>
        <p:nvSpPr>
          <p:cNvPr id="3" name="Content Placeholder 2"/>
          <p:cNvSpPr>
            <a:spLocks noGrp="1"/>
          </p:cNvSpPr>
          <p:nvPr>
            <p:ph idx="1"/>
          </p:nvPr>
        </p:nvSpPr>
        <p:spPr>
          <a:xfrm>
            <a:off x="381000" y="1417638"/>
            <a:ext cx="8305800" cy="5326062"/>
          </a:xfrm>
        </p:spPr>
        <p:txBody>
          <a:bodyPr>
            <a:normAutofit/>
          </a:bodyPr>
          <a:lstStyle/>
          <a:p>
            <a:pPr marL="0" indent="0">
              <a:buNone/>
            </a:pPr>
            <a:r>
              <a:rPr lang="en-US" dirty="0"/>
              <a:t>Originality deductions not made based on:</a:t>
            </a:r>
          </a:p>
          <a:p>
            <a:pPr lvl="1"/>
            <a:r>
              <a:rPr lang="en-US" dirty="0"/>
              <a:t>Item is GM-service replacement;</a:t>
            </a:r>
          </a:p>
          <a:p>
            <a:pPr lvl="1"/>
            <a:r>
              <a:rPr lang="en-US" dirty="0"/>
              <a:t>GM-licensed reproduction; or </a:t>
            </a:r>
          </a:p>
          <a:p>
            <a:pPr lvl="1"/>
            <a:r>
              <a:rPr lang="en-US" dirty="0"/>
              <a:t>Non-OEM component.</a:t>
            </a:r>
          </a:p>
          <a:p>
            <a:pPr marL="0" indent="0">
              <a:buNone/>
            </a:pPr>
            <a:endParaRPr lang="en-US" dirty="0"/>
          </a:p>
          <a:p>
            <a:pPr marL="0" indent="0">
              <a:buNone/>
            </a:pPr>
            <a:r>
              <a:rPr lang="en-US" dirty="0"/>
              <a:t>Item judged based on overall degree of compliance with CDCIF</a:t>
            </a:r>
          </a:p>
        </p:txBody>
      </p:sp>
    </p:spTree>
    <p:extLst>
      <p:ext uri="{BB962C8B-B14F-4D97-AF65-F5344CB8AC3E}">
        <p14:creationId xmlns:p14="http://schemas.microsoft.com/office/powerpoint/2010/main" val="90591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t>
            </a:r>
          </a:p>
        </p:txBody>
      </p:sp>
      <p:sp>
        <p:nvSpPr>
          <p:cNvPr id="7" name="Content Placeholder 2"/>
          <p:cNvSpPr txBox="1">
            <a:spLocks/>
          </p:cNvSpPr>
          <p:nvPr/>
        </p:nvSpPr>
        <p:spPr>
          <a:xfrm>
            <a:off x="449484"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10% Originality Rule.</a:t>
            </a:r>
          </a:p>
          <a:p>
            <a:pPr lvl="1"/>
            <a:r>
              <a:rPr lang="en-US" dirty="0"/>
              <a:t>At least 10% of originality points need to remain to score condition.</a:t>
            </a:r>
          </a:p>
          <a:p>
            <a:pPr lvl="1"/>
            <a:endParaRPr lang="en-US" dirty="0"/>
          </a:p>
          <a:p>
            <a:r>
              <a:rPr lang="en-US" dirty="0"/>
              <a:t>Will normally be judged w/o regard to Originality</a:t>
            </a:r>
          </a:p>
        </p:txBody>
      </p:sp>
    </p:spTree>
    <p:extLst>
      <p:ext uri="{BB962C8B-B14F-4D97-AF65-F5344CB8AC3E}">
        <p14:creationId xmlns:p14="http://schemas.microsoft.com/office/powerpoint/2010/main" val="252191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609600" y="1676400"/>
            <a:ext cx="8229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219200"/>
            <a:ext cx="4844293" cy="5562600"/>
          </a:xfrm>
          <a:prstGeom prst="rect">
            <a:avLst/>
          </a:prstGeom>
        </p:spPr>
      </p:pic>
    </p:spTree>
    <p:extLst>
      <p:ext uri="{BB962C8B-B14F-4D97-AF65-F5344CB8AC3E}">
        <p14:creationId xmlns:p14="http://schemas.microsoft.com/office/powerpoint/2010/main" val="66929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295400"/>
            <a:ext cx="8382000" cy="541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400" b="1" dirty="0"/>
              <a:t>Observed Condition				Deduction Range</a:t>
            </a:r>
            <a:endParaRPr lang="en-US" sz="3400" dirty="0"/>
          </a:p>
          <a:p>
            <a:pPr marL="0" indent="0">
              <a:buNone/>
            </a:pPr>
            <a:r>
              <a:rPr lang="en-US" sz="1700" b="1" dirty="0"/>
              <a:t> </a:t>
            </a:r>
            <a:endParaRPr lang="en-US" sz="1700" dirty="0"/>
          </a:p>
          <a:p>
            <a:pPr marL="0" indent="0">
              <a:buNone/>
            </a:pPr>
            <a:r>
              <a:rPr lang="en-US" sz="3400" dirty="0"/>
              <a:t>Dealer Prep, New					0%</a:t>
            </a:r>
          </a:p>
          <a:p>
            <a:pPr marL="0" indent="0">
              <a:buNone/>
            </a:pPr>
            <a:r>
              <a:rPr lang="en-US" sz="1700" b="1" dirty="0"/>
              <a:t> </a:t>
            </a:r>
          </a:p>
          <a:p>
            <a:pPr marL="0" indent="0">
              <a:buNone/>
            </a:pPr>
            <a:r>
              <a:rPr lang="en-US" sz="3400" dirty="0"/>
              <a:t>Minor Ageing/Damage				1-25%</a:t>
            </a:r>
          </a:p>
          <a:p>
            <a:pPr marL="0" indent="0">
              <a:buNone/>
              <a:tabLst>
                <a:tab pos="457200" algn="l"/>
              </a:tabLst>
            </a:pPr>
            <a:r>
              <a:rPr lang="en-US" sz="3400" dirty="0"/>
              <a:t>	Part/component that can be </a:t>
            </a:r>
            <a:br>
              <a:rPr lang="en-US" sz="3400" dirty="0"/>
            </a:br>
            <a:r>
              <a:rPr lang="en-US" sz="3400" dirty="0"/>
              <a:t>	easily restored or repaired</a:t>
            </a:r>
          </a:p>
          <a:p>
            <a:pPr marL="0" indent="0">
              <a:buNone/>
            </a:pPr>
            <a:r>
              <a:rPr lang="en-US" sz="1700" b="1" dirty="0"/>
              <a:t> </a:t>
            </a:r>
          </a:p>
          <a:p>
            <a:pPr marL="0" indent="0">
              <a:buNone/>
            </a:pPr>
            <a:r>
              <a:rPr lang="en-US" sz="3400" dirty="0"/>
              <a:t>Moderate Ageing/Damage				26-50%</a:t>
            </a:r>
          </a:p>
          <a:p>
            <a:pPr marL="0" indent="0">
              <a:buNone/>
              <a:tabLst>
                <a:tab pos="457200" algn="l"/>
              </a:tabLst>
            </a:pPr>
            <a:r>
              <a:rPr lang="en-US" sz="3400" dirty="0"/>
              <a:t>	Part/component that requires </a:t>
            </a:r>
            <a:br>
              <a:rPr lang="en-US" sz="3400" dirty="0"/>
            </a:br>
            <a:r>
              <a:rPr lang="en-US" sz="3400" dirty="0"/>
              <a:t>	substantial restoration and/or repair</a:t>
            </a:r>
          </a:p>
          <a:p>
            <a:pPr marL="0" indent="0">
              <a:buNone/>
            </a:pPr>
            <a:endParaRPr lang="en-US" sz="1700" b="1" dirty="0"/>
          </a:p>
          <a:p>
            <a:pPr marL="0" indent="0">
              <a:buNone/>
            </a:pPr>
            <a:r>
              <a:rPr lang="en-US" sz="3400" dirty="0"/>
              <a:t>Severe Ageing/Damage				51-75%</a:t>
            </a:r>
          </a:p>
          <a:p>
            <a:pPr marL="0" indent="0">
              <a:buNone/>
              <a:tabLst>
                <a:tab pos="457200" algn="l"/>
              </a:tabLst>
            </a:pPr>
            <a:r>
              <a:rPr lang="en-US" sz="3400" dirty="0"/>
              <a:t>	Part/component that may not be </a:t>
            </a:r>
          </a:p>
          <a:p>
            <a:pPr marL="0" indent="0">
              <a:buNone/>
              <a:tabLst>
                <a:tab pos="457200" algn="l"/>
              </a:tabLst>
            </a:pPr>
            <a:r>
              <a:rPr lang="en-US" sz="3400" dirty="0"/>
              <a:t>	restorable or repairable</a:t>
            </a:r>
          </a:p>
          <a:p>
            <a:pPr marL="0" indent="0">
              <a:buNone/>
            </a:pPr>
            <a:r>
              <a:rPr lang="en-US" dirty="0"/>
              <a:t> </a:t>
            </a:r>
          </a:p>
          <a:p>
            <a:pPr marL="0" indent="0">
              <a:buNone/>
            </a:pPr>
            <a:r>
              <a:rPr lang="en-US" sz="3400" dirty="0"/>
              <a:t>Missing						100%</a:t>
            </a:r>
          </a:p>
        </p:txBody>
      </p:sp>
    </p:spTree>
    <p:extLst>
      <p:ext uri="{BB962C8B-B14F-4D97-AF65-F5344CB8AC3E}">
        <p14:creationId xmlns:p14="http://schemas.microsoft.com/office/powerpoint/2010/main" val="283467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a:t>
            </a:r>
          </a:p>
        </p:txBody>
      </p:sp>
      <p:sp>
        <p:nvSpPr>
          <p:cNvPr id="3" name="Content Placeholder 2"/>
          <p:cNvSpPr>
            <a:spLocks noGrp="1"/>
          </p:cNvSpPr>
          <p:nvPr>
            <p:ph idx="1"/>
          </p:nvPr>
        </p:nvSpPr>
        <p:spPr>
          <a:xfrm>
            <a:off x="422031" y="1600200"/>
            <a:ext cx="8264769" cy="5029200"/>
          </a:xfrm>
        </p:spPr>
        <p:txBody>
          <a:bodyPr>
            <a:normAutofit/>
          </a:bodyPr>
          <a:lstStyle/>
          <a:p>
            <a:r>
              <a:rPr lang="en-US" dirty="0"/>
              <a:t>Based on the 2019 Dallas Judging Retreat, and recent presentations</a:t>
            </a:r>
          </a:p>
          <a:p>
            <a:r>
              <a:rPr lang="en-US" dirty="0"/>
              <a:t>Using the Judging Reference Manual</a:t>
            </a:r>
          </a:p>
          <a:p>
            <a:r>
              <a:rPr lang="en-US" dirty="0"/>
              <a:t>Using established NCRS criteria</a:t>
            </a:r>
          </a:p>
          <a:p>
            <a:r>
              <a:rPr lang="en-US" dirty="0"/>
              <a:t>Attempting to equalize judging</a:t>
            </a:r>
          </a:p>
          <a:p>
            <a:pPr lvl="1"/>
            <a:r>
              <a:rPr lang="en-US" dirty="0"/>
              <a:t>Any judge should be able to obtain the same result</a:t>
            </a:r>
          </a:p>
        </p:txBody>
      </p:sp>
    </p:spTree>
    <p:extLst>
      <p:ext uri="{BB962C8B-B14F-4D97-AF65-F5344CB8AC3E}">
        <p14:creationId xmlns:p14="http://schemas.microsoft.com/office/powerpoint/2010/main" val="171132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676400"/>
            <a:ext cx="83058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Minor ageing/ damage:</a:t>
            </a:r>
          </a:p>
          <a:p>
            <a:pPr lvl="1"/>
            <a:r>
              <a:rPr lang="en-US" dirty="0"/>
              <a:t>Part or component can be easily restored or repaired</a:t>
            </a:r>
          </a:p>
          <a:p>
            <a:pPr lvl="1"/>
            <a:r>
              <a:rPr lang="en-US" dirty="0"/>
              <a:t>1% to 25%</a:t>
            </a:r>
          </a:p>
          <a:p>
            <a:endParaRPr lang="en-US" dirty="0"/>
          </a:p>
          <a:p>
            <a:r>
              <a:rPr lang="en-US" dirty="0"/>
              <a:t>Majority of cars in flight judging would likely fall in this range</a:t>
            </a:r>
          </a:p>
          <a:p>
            <a:pPr lvl="1"/>
            <a:endParaRPr lang="en-US" dirty="0"/>
          </a:p>
        </p:txBody>
      </p:sp>
    </p:spTree>
    <p:extLst>
      <p:ext uri="{BB962C8B-B14F-4D97-AF65-F5344CB8AC3E}">
        <p14:creationId xmlns:p14="http://schemas.microsoft.com/office/powerpoint/2010/main" val="208736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676400"/>
            <a:ext cx="83058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Moderate ageing/ damage:</a:t>
            </a:r>
          </a:p>
          <a:p>
            <a:pPr lvl="1"/>
            <a:r>
              <a:rPr lang="en-US" dirty="0"/>
              <a:t>Part or component requires substantial restoration and/ or repair</a:t>
            </a:r>
          </a:p>
          <a:p>
            <a:pPr lvl="1"/>
            <a:r>
              <a:rPr lang="en-US" dirty="0"/>
              <a:t>26% to 50%</a:t>
            </a:r>
          </a:p>
          <a:p>
            <a:endParaRPr lang="en-US" dirty="0"/>
          </a:p>
          <a:p>
            <a:pPr lvl="1"/>
            <a:endParaRPr lang="en-US" dirty="0"/>
          </a:p>
        </p:txBody>
      </p:sp>
    </p:spTree>
    <p:extLst>
      <p:ext uri="{BB962C8B-B14F-4D97-AF65-F5344CB8AC3E}">
        <p14:creationId xmlns:p14="http://schemas.microsoft.com/office/powerpoint/2010/main" val="329901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676400"/>
            <a:ext cx="83058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Severe ageing/ damage:</a:t>
            </a:r>
          </a:p>
          <a:p>
            <a:pPr lvl="1"/>
            <a:r>
              <a:rPr lang="en-US" dirty="0"/>
              <a:t>Part or component may not be restorable or repairable</a:t>
            </a:r>
          </a:p>
          <a:p>
            <a:pPr lvl="1"/>
            <a:r>
              <a:rPr lang="en-US" dirty="0"/>
              <a:t>51% to 75%</a:t>
            </a:r>
          </a:p>
          <a:p>
            <a:endParaRPr lang="en-US" dirty="0"/>
          </a:p>
          <a:p>
            <a:pPr lvl="1"/>
            <a:endParaRPr lang="en-US" dirty="0"/>
          </a:p>
        </p:txBody>
      </p:sp>
    </p:spTree>
    <p:extLst>
      <p:ext uri="{BB962C8B-B14F-4D97-AF65-F5344CB8AC3E}">
        <p14:creationId xmlns:p14="http://schemas.microsoft.com/office/powerpoint/2010/main" val="76218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676400"/>
            <a:ext cx="83058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Missing:</a:t>
            </a:r>
          </a:p>
          <a:p>
            <a:pPr lvl="1"/>
            <a:r>
              <a:rPr lang="en-US" dirty="0"/>
              <a:t>100%</a:t>
            </a:r>
          </a:p>
          <a:p>
            <a:pPr lvl="1"/>
            <a:endParaRPr lang="en-US" dirty="0"/>
          </a:p>
          <a:p>
            <a:r>
              <a:rPr lang="en-US" dirty="0"/>
              <a:t>Can a part that is present receive 76% to 99% condition deduction?</a:t>
            </a:r>
          </a:p>
          <a:p>
            <a:endParaRPr lang="en-US" dirty="0"/>
          </a:p>
          <a:p>
            <a:r>
              <a:rPr lang="en-US" dirty="0"/>
              <a:t>According to the card…. It would never be appropriate</a:t>
            </a:r>
          </a:p>
          <a:p>
            <a:endParaRPr lang="en-US" dirty="0"/>
          </a:p>
          <a:p>
            <a:pPr lvl="1"/>
            <a:endParaRPr lang="en-US" dirty="0"/>
          </a:p>
        </p:txBody>
      </p:sp>
    </p:spTree>
    <p:extLst>
      <p:ext uri="{BB962C8B-B14F-4D97-AF65-F5344CB8AC3E}">
        <p14:creationId xmlns:p14="http://schemas.microsoft.com/office/powerpoint/2010/main" val="114861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676399"/>
            <a:ext cx="8305800" cy="5029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lvl="1"/>
            <a:endParaRPr lang="en-US" dirty="0"/>
          </a:p>
          <a:p>
            <a:pPr lvl="1"/>
            <a:endParaRPr lang="en-US" dirty="0"/>
          </a:p>
          <a:p>
            <a:pPr lvl="1"/>
            <a:endParaRPr lang="en-US" dirty="0"/>
          </a:p>
          <a:p>
            <a:pPr lvl="1"/>
            <a:endParaRPr lang="en-US" dirty="0"/>
          </a:p>
          <a:p>
            <a:endParaRPr lang="en-US" dirty="0"/>
          </a:p>
          <a:p>
            <a:r>
              <a:rPr lang="en-US" dirty="0"/>
              <a:t>What is the condition deduct?  </a:t>
            </a:r>
          </a:p>
          <a:p>
            <a:pPr lvl="1"/>
            <a:r>
              <a:rPr lang="en-US" dirty="0"/>
              <a:t>It can be restored.  Not more than 50%.  Certainly not 75%.</a:t>
            </a:r>
          </a:p>
        </p:txBody>
      </p:sp>
      <p:pic>
        <p:nvPicPr>
          <p:cNvPr id="3" name="Picture 2">
            <a:extLst>
              <a:ext uri="{FF2B5EF4-FFF2-40B4-BE49-F238E27FC236}">
                <a16:creationId xmlns:a16="http://schemas.microsoft.com/office/drawing/2014/main" id="{1BDBB7C0-063D-DA79-2D65-972F48985E97}"/>
              </a:ext>
            </a:extLst>
          </p:cNvPr>
          <p:cNvPicPr>
            <a:picLocks noChangeAspect="1"/>
          </p:cNvPicPr>
          <p:nvPr/>
        </p:nvPicPr>
        <p:blipFill>
          <a:blip r:embed="rId2"/>
          <a:stretch>
            <a:fillRect/>
          </a:stretch>
        </p:blipFill>
        <p:spPr>
          <a:xfrm>
            <a:off x="1540669" y="1168003"/>
            <a:ext cx="5012532" cy="3759399"/>
          </a:xfrm>
          <a:prstGeom prst="rect">
            <a:avLst/>
          </a:prstGeom>
        </p:spPr>
      </p:pic>
    </p:spTree>
    <p:extLst>
      <p:ext uri="{BB962C8B-B14F-4D97-AF65-F5344CB8AC3E}">
        <p14:creationId xmlns:p14="http://schemas.microsoft.com/office/powerpoint/2010/main" val="315288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219200"/>
            <a:ext cx="83058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Cleanliness and Condition are not the same</a:t>
            </a:r>
          </a:p>
          <a:p>
            <a:endParaRPr lang="en-US" dirty="0"/>
          </a:p>
          <a:p>
            <a:r>
              <a:rPr lang="en-US" dirty="0"/>
              <a:t>“If a component can be restored to ‘Dealer Prep Clean’ condition using soap and water or mild solvent, it is DIRTY, not damaged.</a:t>
            </a:r>
          </a:p>
          <a:p>
            <a:pPr lvl="1"/>
            <a:r>
              <a:rPr lang="en-US" dirty="0"/>
              <a:t>Should not receive condition deduction</a:t>
            </a:r>
          </a:p>
          <a:p>
            <a:pPr lvl="1"/>
            <a:endParaRPr lang="en-US" dirty="0"/>
          </a:p>
          <a:p>
            <a:r>
              <a:rPr lang="en-US" dirty="0"/>
              <a:t>“Dirty” is not a Condition for an individual item</a:t>
            </a:r>
          </a:p>
          <a:p>
            <a:pPr lvl="1"/>
            <a:r>
              <a:rPr lang="en-US" dirty="0"/>
              <a:t>Shall not be deducted for that item.</a:t>
            </a:r>
          </a:p>
          <a:p>
            <a:pPr lvl="1"/>
            <a:endParaRPr lang="en-US" dirty="0"/>
          </a:p>
        </p:txBody>
      </p:sp>
    </p:spTree>
    <p:extLst>
      <p:ext uri="{BB962C8B-B14F-4D97-AF65-F5344CB8AC3E}">
        <p14:creationId xmlns:p14="http://schemas.microsoft.com/office/powerpoint/2010/main" val="188385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219200"/>
            <a:ext cx="83058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When making notes, think about words like:</a:t>
            </a:r>
          </a:p>
          <a:p>
            <a:pPr lvl="1"/>
            <a:r>
              <a:rPr lang="en-US" dirty="0"/>
              <a:t>Aged			−Scuffed	 − Rusted</a:t>
            </a:r>
          </a:p>
          <a:p>
            <a:pPr lvl="1"/>
            <a:r>
              <a:rPr lang="en-US" dirty="0"/>
              <a:t>Worn			 − Frayed	 − Bent</a:t>
            </a:r>
          </a:p>
          <a:p>
            <a:pPr lvl="1"/>
            <a:r>
              <a:rPr lang="en-US" dirty="0"/>
              <a:t>Deteriorated		 − Split	 − Dull</a:t>
            </a:r>
          </a:p>
          <a:p>
            <a:pPr lvl="1"/>
            <a:r>
              <a:rPr lang="en-US" dirty="0"/>
              <a:t>Corroded		 − Cracked	 − Scratched</a:t>
            </a:r>
          </a:p>
          <a:p>
            <a:pPr lvl="1"/>
            <a:r>
              <a:rPr lang="en-US" dirty="0"/>
              <a:t>Torn			 − Dented	 − Chipped</a:t>
            </a:r>
          </a:p>
          <a:p>
            <a:pPr lvl="1"/>
            <a:r>
              <a:rPr lang="en-US" dirty="0"/>
              <a:t>Damaged		 − Stained	 − Discolored</a:t>
            </a:r>
          </a:p>
          <a:p>
            <a:pPr lvl="1"/>
            <a:r>
              <a:rPr lang="en-US" dirty="0"/>
              <a:t>Faded			 − Pitted</a:t>
            </a:r>
          </a:p>
          <a:p>
            <a:pPr lvl="1"/>
            <a:endParaRPr lang="en-US" dirty="0"/>
          </a:p>
        </p:txBody>
      </p:sp>
    </p:spTree>
    <p:extLst>
      <p:ext uri="{BB962C8B-B14F-4D97-AF65-F5344CB8AC3E}">
        <p14:creationId xmlns:p14="http://schemas.microsoft.com/office/powerpoint/2010/main" val="30980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 Condition</a:t>
            </a:r>
          </a:p>
        </p:txBody>
      </p:sp>
      <p:sp>
        <p:nvSpPr>
          <p:cNvPr id="7" name="Content Placeholder 2"/>
          <p:cNvSpPr txBox="1">
            <a:spLocks/>
          </p:cNvSpPr>
          <p:nvPr/>
        </p:nvSpPr>
        <p:spPr>
          <a:xfrm>
            <a:off x="533400" y="1219200"/>
            <a:ext cx="83058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dirty="0"/>
          </a:p>
          <a:p>
            <a:r>
              <a:rPr lang="en-US" dirty="0"/>
              <a:t>Overall Cleanliness is a 20-point Condition </a:t>
            </a:r>
          </a:p>
          <a:p>
            <a:pPr lvl="1"/>
            <a:r>
              <a:rPr lang="en-US" dirty="0"/>
              <a:t>Shall be determined by how clean or dirty</a:t>
            </a:r>
          </a:p>
          <a:p>
            <a:pPr lvl="1"/>
            <a:r>
              <a:rPr lang="en-US" dirty="0"/>
              <a:t>In each of the four judged sections</a:t>
            </a:r>
          </a:p>
          <a:p>
            <a:pPr lvl="1"/>
            <a:endParaRPr lang="en-US" dirty="0"/>
          </a:p>
          <a:p>
            <a:pPr lvl="1"/>
            <a:r>
              <a:rPr lang="en-US" dirty="0"/>
              <a:t>Cannot deduct 16 points for a car that is very dirty.</a:t>
            </a:r>
          </a:p>
          <a:p>
            <a:pPr lvl="2"/>
            <a:r>
              <a:rPr lang="en-US" dirty="0"/>
              <a:t>That is greater than 75% of 20 points</a:t>
            </a:r>
          </a:p>
        </p:txBody>
      </p:sp>
    </p:spTree>
    <p:extLst>
      <p:ext uri="{BB962C8B-B14F-4D97-AF65-F5344CB8AC3E}">
        <p14:creationId xmlns:p14="http://schemas.microsoft.com/office/powerpoint/2010/main" val="38286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US" dirty="0"/>
              <a:t>Condition:</a:t>
            </a:r>
            <a:br>
              <a:rPr lang="en-US" dirty="0"/>
            </a:br>
            <a:r>
              <a:rPr lang="en-US" dirty="0"/>
              <a:t>When part of an assembly is missing</a:t>
            </a:r>
          </a:p>
        </p:txBody>
      </p:sp>
      <p:sp>
        <p:nvSpPr>
          <p:cNvPr id="7" name="Content Placeholder 2"/>
          <p:cNvSpPr txBox="1">
            <a:spLocks/>
          </p:cNvSpPr>
          <p:nvPr/>
        </p:nvSpPr>
        <p:spPr>
          <a:xfrm>
            <a:off x="533400" y="1874838"/>
            <a:ext cx="83058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Exception: part is unavailable to judge</a:t>
            </a:r>
          </a:p>
          <a:p>
            <a:pPr lvl="1"/>
            <a:r>
              <a:rPr lang="en-US" dirty="0"/>
              <a:t>Partial deduction on originality</a:t>
            </a:r>
          </a:p>
          <a:p>
            <a:pPr lvl="1"/>
            <a:r>
              <a:rPr lang="en-US" dirty="0"/>
              <a:t>Partial deduction on condition</a:t>
            </a:r>
          </a:p>
          <a:p>
            <a:pPr lvl="1"/>
            <a:endParaRPr lang="en-US" dirty="0"/>
          </a:p>
          <a:p>
            <a:r>
              <a:rPr lang="en-US" dirty="0"/>
              <a:t>Example: Ten bolts are judged, five are present</a:t>
            </a:r>
          </a:p>
          <a:p>
            <a:pPr lvl="1"/>
            <a:r>
              <a:rPr lang="en-US" dirty="0"/>
              <a:t>Line item is 10 points</a:t>
            </a:r>
          </a:p>
          <a:p>
            <a:pPr lvl="1"/>
            <a:r>
              <a:rPr lang="en-US" u="sng" dirty="0"/>
              <a:t>Maximum</a:t>
            </a:r>
            <a:r>
              <a:rPr lang="en-US" dirty="0"/>
              <a:t> 5 points originality deduction</a:t>
            </a:r>
          </a:p>
          <a:p>
            <a:pPr lvl="1"/>
            <a:r>
              <a:rPr lang="en-US" dirty="0"/>
              <a:t>No more than 5 points condition deduction, if the five are dealer prep, new</a:t>
            </a:r>
          </a:p>
        </p:txBody>
      </p:sp>
    </p:spTree>
    <p:extLst>
      <p:ext uri="{BB962C8B-B14F-4D97-AF65-F5344CB8AC3E}">
        <p14:creationId xmlns:p14="http://schemas.microsoft.com/office/powerpoint/2010/main" val="2607478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US" dirty="0"/>
              <a:t>Condition:</a:t>
            </a:r>
            <a:br>
              <a:rPr lang="en-US" dirty="0"/>
            </a:br>
            <a:r>
              <a:rPr lang="en-US" dirty="0"/>
              <a:t>When part of an assembly is missing</a:t>
            </a:r>
          </a:p>
        </p:txBody>
      </p:sp>
      <p:sp>
        <p:nvSpPr>
          <p:cNvPr id="7" name="Content Placeholder 2"/>
          <p:cNvSpPr txBox="1">
            <a:spLocks/>
          </p:cNvSpPr>
          <p:nvPr/>
        </p:nvSpPr>
        <p:spPr>
          <a:xfrm>
            <a:off x="533400" y="1874838"/>
            <a:ext cx="83058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Example: One main part with five non-typical bolts (significantly dissimilar). Part is new.</a:t>
            </a:r>
          </a:p>
          <a:p>
            <a:pPr lvl="1"/>
            <a:r>
              <a:rPr lang="en-US" dirty="0"/>
              <a:t>Line item is 10 points. Main part is 8 points.</a:t>
            </a:r>
          </a:p>
          <a:p>
            <a:pPr lvl="1"/>
            <a:r>
              <a:rPr lang="en-US" u="sng" dirty="0"/>
              <a:t>Maximum</a:t>
            </a:r>
            <a:r>
              <a:rPr lang="en-US" dirty="0"/>
              <a:t> 2 points originality deduction.</a:t>
            </a:r>
          </a:p>
          <a:p>
            <a:pPr lvl="1"/>
            <a:r>
              <a:rPr lang="en-US" dirty="0"/>
              <a:t>No more than 2 points condition deduction.</a:t>
            </a:r>
          </a:p>
        </p:txBody>
      </p:sp>
    </p:spTree>
    <p:extLst>
      <p:ext uri="{BB962C8B-B14F-4D97-AF65-F5344CB8AC3E}">
        <p14:creationId xmlns:p14="http://schemas.microsoft.com/office/powerpoint/2010/main" val="200340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a:xfrm>
            <a:off x="457200" y="1676400"/>
            <a:ext cx="8229600" cy="4953000"/>
          </a:xfrm>
        </p:spPr>
        <p:txBody>
          <a:bodyPr>
            <a:normAutofit/>
          </a:bodyPr>
          <a:lstStyle/>
          <a:p>
            <a:r>
              <a:rPr lang="en-US" dirty="0"/>
              <a:t>Provide an objective decision-making process</a:t>
            </a:r>
          </a:p>
          <a:p>
            <a:r>
              <a:rPr lang="en-US" dirty="0"/>
              <a:t>Provide specific requirements</a:t>
            </a:r>
          </a:p>
          <a:p>
            <a:r>
              <a:rPr lang="en-US" dirty="0"/>
              <a:t>Provide specific guidelines</a:t>
            </a:r>
          </a:p>
          <a:p>
            <a:endParaRPr lang="en-US" dirty="0"/>
          </a:p>
          <a:p>
            <a:r>
              <a:rPr lang="en-US" dirty="0"/>
              <a:t>Ensure more repeatability.  </a:t>
            </a:r>
          </a:p>
          <a:p>
            <a:r>
              <a:rPr lang="en-US" dirty="0"/>
              <a:t>Every judge has the same conclusion.</a:t>
            </a:r>
          </a:p>
          <a:p>
            <a:r>
              <a:rPr lang="en-US" dirty="0"/>
              <a:t>A car would receive the same score regardless of the judge(s)</a:t>
            </a:r>
          </a:p>
          <a:p>
            <a:endParaRPr lang="en-US" dirty="0"/>
          </a:p>
          <a:p>
            <a:endParaRPr lang="en-US" dirty="0"/>
          </a:p>
          <a:p>
            <a:endParaRPr lang="en-US" dirty="0"/>
          </a:p>
        </p:txBody>
      </p:sp>
    </p:spTree>
    <p:extLst>
      <p:ext uri="{BB962C8B-B14F-4D97-AF65-F5344CB8AC3E}">
        <p14:creationId xmlns:p14="http://schemas.microsoft.com/office/powerpoint/2010/main" val="144293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t>
            </a:r>
            <a:r>
              <a:rPr lang="en-US" dirty="0" err="1"/>
              <a:t>CDCIF</a:t>
            </a:r>
            <a:r>
              <a:rPr lang="en-US" dirty="0"/>
              <a:t> Not Used</a:t>
            </a:r>
          </a:p>
        </p:txBody>
      </p:sp>
      <p:sp>
        <p:nvSpPr>
          <p:cNvPr id="7" name="Content Placeholder 2"/>
          <p:cNvSpPr txBox="1">
            <a:spLocks/>
          </p:cNvSpPr>
          <p:nvPr/>
        </p:nvSpPr>
        <p:spPr>
          <a:xfrm>
            <a:off x="457200" y="17526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When it is a standard deduction.</a:t>
            </a:r>
          </a:p>
          <a:p>
            <a:pPr lvl="1"/>
            <a:r>
              <a:rPr lang="en-US" dirty="0"/>
              <a:t>Go to the standard deduction sheet (2019)</a:t>
            </a:r>
          </a:p>
          <a:p>
            <a:pPr lvl="1"/>
            <a:endParaRPr lang="en-US" dirty="0"/>
          </a:p>
          <a:p>
            <a:r>
              <a:rPr lang="en-US" dirty="0"/>
              <a:t>A part that is present, cannot receive a full deduction </a:t>
            </a:r>
          </a:p>
          <a:p>
            <a:pPr marL="800100" lvl="3" indent="-342900"/>
            <a:r>
              <a:rPr lang="en-US" sz="2800" dirty="0"/>
              <a:t>Shocks, transmission, voltage regulator</a:t>
            </a:r>
          </a:p>
          <a:p>
            <a:r>
              <a:rPr lang="en-US" dirty="0"/>
              <a:t>Unless a Standard Deduction or</a:t>
            </a:r>
          </a:p>
          <a:p>
            <a:pPr lvl="1"/>
            <a:r>
              <a:rPr lang="en-US" dirty="0"/>
              <a:t>Unless Significantly Dissimilar</a:t>
            </a:r>
          </a:p>
          <a:p>
            <a:pPr lvl="1"/>
            <a:endParaRPr lang="en-US" dirty="0"/>
          </a:p>
          <a:p>
            <a:endParaRPr lang="en-US" dirty="0"/>
          </a:p>
        </p:txBody>
      </p:sp>
      <p:sp>
        <p:nvSpPr>
          <p:cNvPr id="3" name="Content Placeholder 2"/>
          <p:cNvSpPr>
            <a:spLocks noGrp="1"/>
          </p:cNvSpPr>
          <p:nvPr>
            <p:ph idx="1"/>
          </p:nvPr>
        </p:nvSpPr>
        <p:spPr>
          <a:xfrm>
            <a:off x="482600" y="1295400"/>
            <a:ext cx="8229600" cy="4525963"/>
          </a:xfrm>
        </p:spPr>
        <p:txBody>
          <a:bodyPr/>
          <a:lstStyle/>
          <a:p>
            <a:pPr marL="0" indent="0">
              <a:buNone/>
            </a:pPr>
            <a:r>
              <a:rPr lang="en-US" dirty="0"/>
              <a:t> </a:t>
            </a:r>
          </a:p>
        </p:txBody>
      </p:sp>
    </p:spTree>
    <p:extLst>
      <p:ext uri="{BB962C8B-B14F-4D97-AF65-F5344CB8AC3E}">
        <p14:creationId xmlns:p14="http://schemas.microsoft.com/office/powerpoint/2010/main" val="3424204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t>
            </a:r>
            <a:r>
              <a:rPr lang="en-US" dirty="0" err="1"/>
              <a:t>CDCIF</a:t>
            </a:r>
            <a:r>
              <a:rPr lang="en-US" dirty="0"/>
              <a:t> Not Used</a:t>
            </a:r>
          </a:p>
        </p:txBody>
      </p:sp>
      <p:sp>
        <p:nvSpPr>
          <p:cNvPr id="7" name="Content Placeholder 2"/>
          <p:cNvSpPr txBox="1">
            <a:spLocks/>
          </p:cNvSpPr>
          <p:nvPr/>
        </p:nvSpPr>
        <p:spPr>
          <a:xfrm>
            <a:off x="457200" y="17526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Items that are </a:t>
            </a:r>
            <a:r>
              <a:rPr lang="en-US" b="1" dirty="0"/>
              <a:t>Significantly Dissimilar </a:t>
            </a:r>
            <a:r>
              <a:rPr lang="en-US" dirty="0"/>
              <a:t>as installed receive Standard Deduction of 100%</a:t>
            </a:r>
          </a:p>
          <a:p>
            <a:pPr lvl="1"/>
            <a:r>
              <a:rPr lang="en-US" dirty="0"/>
              <a:t>Cardboard kick panels</a:t>
            </a:r>
          </a:p>
          <a:p>
            <a:pPr lvl="1"/>
            <a:r>
              <a:rPr lang="en-US" dirty="0"/>
              <a:t>Alternator in place of generator</a:t>
            </a:r>
          </a:p>
          <a:p>
            <a:pPr lvl="1"/>
            <a:r>
              <a:rPr lang="en-US" dirty="0"/>
              <a:t>Holley carb in place of Carter, Rochester, etc.</a:t>
            </a:r>
          </a:p>
          <a:p>
            <a:pPr lvl="1"/>
            <a:r>
              <a:rPr lang="en-US" dirty="0" err="1"/>
              <a:t>Edelbrock</a:t>
            </a:r>
            <a:r>
              <a:rPr lang="en-US" dirty="0"/>
              <a:t> intake manifold</a:t>
            </a:r>
          </a:p>
          <a:p>
            <a:pPr lvl="1"/>
            <a:r>
              <a:rPr lang="en-US" dirty="0"/>
              <a:t>4-speed in a 1956 or 1957 before VIN 3467</a:t>
            </a:r>
          </a:p>
          <a:p>
            <a:pPr lvl="1"/>
            <a:r>
              <a:rPr lang="en-US" dirty="0"/>
              <a:t>Muncie before the trans was released</a:t>
            </a:r>
          </a:p>
        </p:txBody>
      </p:sp>
    </p:spTree>
    <p:extLst>
      <p:ext uri="{BB962C8B-B14F-4D97-AF65-F5344CB8AC3E}">
        <p14:creationId xmlns:p14="http://schemas.microsoft.com/office/powerpoint/2010/main" val="2597510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Deduction</a:t>
            </a:r>
          </a:p>
        </p:txBody>
      </p:sp>
      <p:sp>
        <p:nvSpPr>
          <p:cNvPr id="7" name="Content Placeholder 2"/>
          <p:cNvSpPr txBox="1">
            <a:spLocks/>
          </p:cNvSpPr>
          <p:nvPr/>
        </p:nvSpPr>
        <p:spPr>
          <a:xfrm>
            <a:off x="609600" y="1676400"/>
            <a:ext cx="82296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Tires</a:t>
            </a:r>
          </a:p>
          <a:p>
            <a:r>
              <a:rPr lang="en-US" dirty="0"/>
              <a:t>Non-DOT: Deduct 10% of originality (5 tires)</a:t>
            </a:r>
          </a:p>
          <a:p>
            <a:pPr lvl="1"/>
            <a:r>
              <a:rPr lang="en-US" dirty="0"/>
              <a:t>2% per tire; total 3 points</a:t>
            </a:r>
          </a:p>
          <a:p>
            <a:r>
              <a:rPr lang="en-US" dirty="0"/>
              <a:t>4 DOT and one non-DOT spare</a:t>
            </a:r>
          </a:p>
          <a:p>
            <a:pPr lvl="1"/>
            <a:r>
              <a:rPr lang="en-US" dirty="0"/>
              <a:t>Deduct 8%; total 2 points (2.4 point deduction)</a:t>
            </a:r>
          </a:p>
          <a:p>
            <a:pPr lvl="1"/>
            <a:endParaRPr lang="en-US" dirty="0"/>
          </a:p>
          <a:p>
            <a:pPr lvl="1"/>
            <a:endParaRPr lang="en-US" dirty="0"/>
          </a:p>
          <a:p>
            <a:pPr lvl="1"/>
            <a:r>
              <a:rPr lang="en-US" dirty="0"/>
              <a:t>Get 1 point back for that non-DOT spare in good condition</a:t>
            </a:r>
          </a:p>
        </p:txBody>
      </p:sp>
    </p:spTree>
    <p:extLst>
      <p:ext uri="{BB962C8B-B14F-4D97-AF65-F5344CB8AC3E}">
        <p14:creationId xmlns:p14="http://schemas.microsoft.com/office/powerpoint/2010/main" val="2317938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96962"/>
          </a:xfrm>
        </p:spPr>
        <p:txBody>
          <a:bodyPr>
            <a:normAutofit/>
          </a:bodyPr>
          <a:lstStyle/>
          <a:p>
            <a:r>
              <a:rPr lang="en-US" dirty="0"/>
              <a:t>Ops vs. PV - </a:t>
            </a:r>
            <a:r>
              <a:rPr lang="en-US" b="1" dirty="0"/>
              <a:t>as of Feb 2023</a:t>
            </a:r>
          </a:p>
        </p:txBody>
      </p:sp>
      <p:sp>
        <p:nvSpPr>
          <p:cNvPr id="7" name="Content Placeholder 2"/>
          <p:cNvSpPr txBox="1">
            <a:spLocks/>
          </p:cNvSpPr>
          <p:nvPr/>
        </p:nvSpPr>
        <p:spPr>
          <a:xfrm>
            <a:off x="304800" y="1219200"/>
            <a:ext cx="8382000" cy="556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NOTICE:  An Operations Check is a confirmation of the general functionality of an item or assembly.  It differs from the Performance Verification Test, which is a confirmation that an item or assembly functions exactly as designed/ </a:t>
            </a:r>
            <a:r>
              <a:rPr lang="en-US" dirty="0" err="1"/>
              <a:t>intented</a:t>
            </a:r>
            <a:r>
              <a:rPr lang="en-US" dirty="0"/>
              <a:t>/ expected.  Because of the difference in the two functionality tests, from time-to-time there will be instances where a particular item that functions exactly the same for both tests, passes the Operations Check, but fails the Performance Verification Test.  Please consult your judge and/ or Team Leader if you have a question on a specific Operations Check.</a:t>
            </a:r>
          </a:p>
        </p:txBody>
      </p:sp>
    </p:spTree>
    <p:extLst>
      <p:ext uri="{BB962C8B-B14F-4D97-AF65-F5344CB8AC3E}">
        <p14:creationId xmlns:p14="http://schemas.microsoft.com/office/powerpoint/2010/main" val="269428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a:t>Standard Deduction- </a:t>
            </a:r>
            <a:r>
              <a:rPr lang="en-US" b="1" dirty="0"/>
              <a:t>as of Feb 2023</a:t>
            </a:r>
          </a:p>
        </p:txBody>
      </p:sp>
      <p:sp>
        <p:nvSpPr>
          <p:cNvPr id="7" name="Content Placeholder 2"/>
          <p:cNvSpPr txBox="1">
            <a:spLocks/>
          </p:cNvSpPr>
          <p:nvPr/>
        </p:nvSpPr>
        <p:spPr>
          <a:xfrm>
            <a:off x="304800" y="1219200"/>
            <a:ext cx="8686800" cy="5562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Batteries</a:t>
            </a:r>
          </a:p>
          <a:p>
            <a:r>
              <a:rPr lang="en-US" b="1" dirty="0"/>
              <a:t>No Originality Deduction </a:t>
            </a:r>
            <a:r>
              <a:rPr lang="en-US" dirty="0"/>
              <a:t>for original or original design reproduction indiscernible as installed Delco as described in the appropriate year TIMJG with, and if applicable, appropriate plant and date stamping for the vehicle. Do not remove caps for inspection.</a:t>
            </a:r>
          </a:p>
          <a:p>
            <a:pPr algn="l"/>
            <a:r>
              <a:rPr lang="en-US" dirty="0"/>
              <a:t>Table of Originality Deductions:</a:t>
            </a:r>
          </a:p>
          <a:p>
            <a:pPr lvl="1"/>
            <a:r>
              <a:rPr lang="en-US" b="1" dirty="0"/>
              <a:t>Deduct 10%: </a:t>
            </a:r>
            <a:r>
              <a:rPr lang="en-US" dirty="0"/>
              <a:t>Battery appearing as above but with no appropriate plant or date stamping, if applicable.</a:t>
            </a:r>
          </a:p>
          <a:p>
            <a:pPr lvl="1"/>
            <a:r>
              <a:rPr lang="en-US" b="1" dirty="0"/>
              <a:t>Deduct 15%: </a:t>
            </a:r>
            <a:r>
              <a:rPr lang="en-US" dirty="0"/>
              <a:t>Reproductions differing from original design and construction in minor detail.</a:t>
            </a:r>
          </a:p>
          <a:p>
            <a:pPr lvl="1"/>
            <a:r>
              <a:rPr lang="en-US" b="1" dirty="0"/>
              <a:t>Deduct 25%: </a:t>
            </a:r>
            <a:r>
              <a:rPr lang="en-US" dirty="0"/>
              <a:t>Delco, correctly sized service replacement with appropriate top or side post configuration.</a:t>
            </a:r>
          </a:p>
          <a:p>
            <a:pPr lvl="1"/>
            <a:r>
              <a:rPr lang="en-US" b="1" dirty="0"/>
              <a:t>Deduct 100%: </a:t>
            </a:r>
            <a:r>
              <a:rPr lang="en-US" dirty="0"/>
              <a:t>Originality &amp; Condition for others.</a:t>
            </a:r>
          </a:p>
        </p:txBody>
      </p:sp>
    </p:spTree>
    <p:extLst>
      <p:ext uri="{BB962C8B-B14F-4D97-AF65-F5344CB8AC3E}">
        <p14:creationId xmlns:p14="http://schemas.microsoft.com/office/powerpoint/2010/main" val="319513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a:t>Standard Deduction- </a:t>
            </a:r>
            <a:r>
              <a:rPr lang="en-US" b="1" dirty="0"/>
              <a:t>as of Feb 2023</a:t>
            </a:r>
          </a:p>
        </p:txBody>
      </p:sp>
      <p:sp>
        <p:nvSpPr>
          <p:cNvPr id="7" name="Content Placeholder 2"/>
          <p:cNvSpPr txBox="1">
            <a:spLocks/>
          </p:cNvSpPr>
          <p:nvPr/>
        </p:nvSpPr>
        <p:spPr>
          <a:xfrm>
            <a:off x="152400" y="1219200"/>
            <a:ext cx="8839200" cy="556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3000" dirty="0"/>
              <a:t>Windshields, Door Glass, Roof Panels, Plexiglas &amp; Vinyl Windows</a:t>
            </a:r>
          </a:p>
          <a:p>
            <a:pPr algn="l"/>
            <a:r>
              <a:rPr lang="en-US" sz="2800" b="1" dirty="0"/>
              <a:t>No Originality Deduction:  </a:t>
            </a:r>
            <a:r>
              <a:rPr lang="en-US" sz="2800" dirty="0"/>
              <a:t>OEM, as described in each appropriate year TIMJG, dated within 12 months prior to vehicle assembly.</a:t>
            </a:r>
          </a:p>
          <a:p>
            <a:pPr algn="l"/>
            <a:r>
              <a:rPr lang="en-US" sz="2800" dirty="0"/>
              <a:t>Table of Originality Deductions:</a:t>
            </a:r>
          </a:p>
          <a:p>
            <a:pPr lvl="1">
              <a:lnSpc>
                <a:spcPct val="80000"/>
              </a:lnSpc>
            </a:pPr>
            <a:r>
              <a:rPr lang="en-US" sz="2600" b="1" dirty="0"/>
              <a:t>Deduct 20%: </a:t>
            </a:r>
            <a:r>
              <a:rPr lang="en-US" sz="2600" dirty="0"/>
              <a:t>As above, excepting only the date.</a:t>
            </a:r>
          </a:p>
          <a:p>
            <a:pPr lvl="1">
              <a:lnSpc>
                <a:spcPct val="80000"/>
              </a:lnSpc>
            </a:pPr>
            <a:r>
              <a:rPr lang="en-US" sz="2600" b="1" dirty="0"/>
              <a:t>Deduct 25%: </a:t>
            </a:r>
            <a:r>
              <a:rPr lang="en-US" sz="2600" dirty="0"/>
              <a:t>OEM brand, later service replacement style with correct tinting if applicable.</a:t>
            </a:r>
          </a:p>
          <a:p>
            <a:pPr lvl="1">
              <a:lnSpc>
                <a:spcPct val="80000"/>
              </a:lnSpc>
            </a:pPr>
            <a:r>
              <a:rPr lang="en-US" sz="2600" b="1" dirty="0"/>
              <a:t>Deduct 30%: </a:t>
            </a:r>
            <a:r>
              <a:rPr lang="en-US" sz="2600" dirty="0"/>
              <a:t>OEM brand with incorrectly configured tinting.</a:t>
            </a:r>
          </a:p>
          <a:p>
            <a:pPr lvl="1">
              <a:lnSpc>
                <a:spcPct val="80000"/>
              </a:lnSpc>
            </a:pPr>
            <a:r>
              <a:rPr lang="en-US" sz="2600" b="1" dirty="0"/>
              <a:t>Deduct 100%: </a:t>
            </a:r>
            <a:r>
              <a:rPr lang="en-US" sz="2600" dirty="0"/>
              <a:t>1953-62 tinted front or side glass; or 1953-96 non-OEM brand replacement(s); or any year added tinting (film, etc.).</a:t>
            </a:r>
          </a:p>
        </p:txBody>
      </p:sp>
    </p:spTree>
    <p:extLst>
      <p:ext uri="{BB962C8B-B14F-4D97-AF65-F5344CB8AC3E}">
        <p14:creationId xmlns:p14="http://schemas.microsoft.com/office/powerpoint/2010/main" val="986935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Deduction</a:t>
            </a:r>
          </a:p>
        </p:txBody>
      </p:sp>
      <p:sp>
        <p:nvSpPr>
          <p:cNvPr id="7" name="Content Placeholder 2"/>
          <p:cNvSpPr txBox="1">
            <a:spLocks/>
          </p:cNvSpPr>
          <p:nvPr/>
        </p:nvSpPr>
        <p:spPr>
          <a:xfrm>
            <a:off x="609600" y="1676400"/>
            <a:ext cx="8229600" cy="4906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dirty="0"/>
              <a:t>Two top car:</a:t>
            </a:r>
          </a:p>
          <a:p>
            <a:r>
              <a:rPr lang="en-US" dirty="0"/>
              <a:t>Judge top that is present</a:t>
            </a:r>
          </a:p>
          <a:p>
            <a:pPr lvl="1"/>
            <a:endParaRPr lang="en-US" dirty="0"/>
          </a:p>
          <a:p>
            <a:r>
              <a:rPr lang="en-US" dirty="0"/>
              <a:t>If hard top:   soft top must be in the well</a:t>
            </a:r>
          </a:p>
          <a:p>
            <a:pPr lvl="1"/>
            <a:r>
              <a:rPr lang="en-US" dirty="0"/>
              <a:t>50% deduction on hard top</a:t>
            </a:r>
          </a:p>
          <a:p>
            <a:pPr lvl="1"/>
            <a:endParaRPr lang="en-US" dirty="0"/>
          </a:p>
          <a:p>
            <a:pPr lvl="1"/>
            <a:r>
              <a:rPr lang="en-US" dirty="0"/>
              <a:t>For either, must have wrench</a:t>
            </a:r>
          </a:p>
        </p:txBody>
      </p:sp>
    </p:spTree>
    <p:extLst>
      <p:ext uri="{BB962C8B-B14F-4D97-AF65-F5344CB8AC3E}">
        <p14:creationId xmlns:p14="http://schemas.microsoft.com/office/powerpoint/2010/main" val="3716943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Deduction</a:t>
            </a:r>
          </a:p>
        </p:txBody>
      </p:sp>
      <p:sp>
        <p:nvSpPr>
          <p:cNvPr id="7" name="Content Placeholder 2"/>
          <p:cNvSpPr txBox="1">
            <a:spLocks/>
          </p:cNvSpPr>
          <p:nvPr/>
        </p:nvSpPr>
        <p:spPr>
          <a:xfrm>
            <a:off x="457200" y="1676400"/>
            <a:ext cx="83820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Added or Deleted Options</a:t>
            </a:r>
          </a:p>
          <a:p>
            <a:r>
              <a:rPr lang="en-US" dirty="0"/>
              <a:t>Addition of aftermarket item, component or assembly</a:t>
            </a:r>
          </a:p>
          <a:p>
            <a:pPr lvl="1"/>
            <a:r>
              <a:rPr lang="en-US" dirty="0"/>
              <a:t>Full deduction on operations, originality and condition for every line item affected by owner (or dealer) addition/change. </a:t>
            </a:r>
          </a:p>
          <a:p>
            <a:pPr lvl="1"/>
            <a:endParaRPr lang="en-US" dirty="0"/>
          </a:p>
          <a:p>
            <a:r>
              <a:rPr lang="en-US" dirty="0"/>
              <a:t>Example:·aftermarket air conditioning</a:t>
            </a:r>
          </a:p>
        </p:txBody>
      </p:sp>
    </p:spTree>
    <p:extLst>
      <p:ext uri="{BB962C8B-B14F-4D97-AF65-F5344CB8AC3E}">
        <p14:creationId xmlns:p14="http://schemas.microsoft.com/office/powerpoint/2010/main" val="157937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Deduction</a:t>
            </a:r>
          </a:p>
        </p:txBody>
      </p:sp>
      <p:sp>
        <p:nvSpPr>
          <p:cNvPr id="7" name="Content Placeholder 2"/>
          <p:cNvSpPr txBox="1">
            <a:spLocks/>
          </p:cNvSpPr>
          <p:nvPr/>
        </p:nvSpPr>
        <p:spPr>
          <a:xfrm>
            <a:off x="609600" y="16764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Color</a:t>
            </a:r>
          </a:p>
          <a:p>
            <a:r>
              <a:rPr lang="en-US" dirty="0"/>
              <a:t>Deduct 20% of originality </a:t>
            </a:r>
          </a:p>
          <a:p>
            <a:pPr lvl="1"/>
            <a:r>
              <a:rPr lang="en-US" dirty="0"/>
              <a:t>Color corresponds.  However, color shade is not consistent with color shade applied at factory.</a:t>
            </a:r>
          </a:p>
          <a:p>
            <a:pPr lvl="1"/>
            <a:endParaRPr lang="en-US" dirty="0"/>
          </a:p>
          <a:p>
            <a:pPr lvl="1"/>
            <a:endParaRPr lang="en-US" dirty="0"/>
          </a:p>
          <a:p>
            <a:pPr lvl="1"/>
            <a:r>
              <a:rPr lang="en-US" dirty="0"/>
              <a:t>Coves are not correct shade.</a:t>
            </a:r>
          </a:p>
          <a:p>
            <a:pPr lvl="2"/>
            <a:r>
              <a:rPr lang="en-US" dirty="0"/>
              <a:t>Area of coves vs. car= coves about ½ of car side, sides are about ½ of car.  85 X 20% X ½ X ½ = 4 points</a:t>
            </a:r>
          </a:p>
        </p:txBody>
      </p:sp>
      <p:sp>
        <p:nvSpPr>
          <p:cNvPr id="4" name="TextBox 3">
            <a:extLst>
              <a:ext uri="{FF2B5EF4-FFF2-40B4-BE49-F238E27FC236}">
                <a16:creationId xmlns:a16="http://schemas.microsoft.com/office/drawing/2014/main" id="{B7DCBAD2-F6DC-6B8D-2FD1-3A98E77F77C7}"/>
              </a:ext>
            </a:extLst>
          </p:cNvPr>
          <p:cNvSpPr txBox="1"/>
          <p:nvPr/>
        </p:nvSpPr>
        <p:spPr>
          <a:xfrm>
            <a:off x="7016894" y="6477000"/>
            <a:ext cx="1999265" cy="369332"/>
          </a:xfrm>
          <a:prstGeom prst="rect">
            <a:avLst/>
          </a:prstGeom>
          <a:noFill/>
        </p:spPr>
        <p:txBody>
          <a:bodyPr wrap="none" rtlCol="0">
            <a:spAutoFit/>
          </a:bodyPr>
          <a:lstStyle/>
          <a:p>
            <a:r>
              <a:rPr lang="en-US" dirty="0" err="1"/>
              <a:t>Orig</a:t>
            </a:r>
            <a:r>
              <a:rPr lang="en-US" dirty="0"/>
              <a:t> 85, Cond none</a:t>
            </a:r>
          </a:p>
        </p:txBody>
      </p:sp>
    </p:spTree>
    <p:extLst>
      <p:ext uri="{BB962C8B-B14F-4D97-AF65-F5344CB8AC3E}">
        <p14:creationId xmlns:p14="http://schemas.microsoft.com/office/powerpoint/2010/main" val="425877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Deduction</a:t>
            </a:r>
          </a:p>
        </p:txBody>
      </p:sp>
      <p:sp>
        <p:nvSpPr>
          <p:cNvPr id="7" name="Content Placeholder 2"/>
          <p:cNvSpPr txBox="1">
            <a:spLocks/>
          </p:cNvSpPr>
          <p:nvPr/>
        </p:nvSpPr>
        <p:spPr>
          <a:xfrm>
            <a:off x="609600" y="16764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Body Fiberglass and Component Fit</a:t>
            </a:r>
          </a:p>
          <a:p>
            <a:r>
              <a:rPr lang="en-US" dirty="0"/>
              <a:t>Deduct 5% of originality </a:t>
            </a:r>
          </a:p>
          <a:p>
            <a:pPr lvl="1"/>
            <a:r>
              <a:rPr lang="en-US" dirty="0"/>
              <a:t>For each body panel, up to a maximum of 4 panels</a:t>
            </a:r>
          </a:p>
          <a:p>
            <a:pPr lvl="2"/>
            <a:r>
              <a:rPr lang="en-US" dirty="0"/>
              <a:t>With atypical color of bare fiberglass and/or </a:t>
            </a:r>
          </a:p>
          <a:p>
            <a:pPr lvl="2"/>
            <a:r>
              <a:rPr lang="en-US" dirty="0"/>
              <a:t>Atypical finish of fiberglass panel(s) that should be unpainted (bare).</a:t>
            </a:r>
          </a:p>
          <a:p>
            <a:pPr lvl="2"/>
            <a:endParaRPr lang="en-US" dirty="0"/>
          </a:p>
          <a:p>
            <a:pPr lvl="2"/>
            <a:endParaRPr lang="en-US" dirty="0"/>
          </a:p>
          <a:p>
            <a:pPr marL="342900" lvl="2" indent="-342900"/>
            <a:r>
              <a:rPr lang="en-US" sz="3200" dirty="0"/>
              <a:t>Bare fiberglass is addressed in this line item</a:t>
            </a:r>
          </a:p>
        </p:txBody>
      </p:sp>
      <p:sp>
        <p:nvSpPr>
          <p:cNvPr id="3" name="TextBox 2">
            <a:extLst>
              <a:ext uri="{FF2B5EF4-FFF2-40B4-BE49-F238E27FC236}">
                <a16:creationId xmlns:a16="http://schemas.microsoft.com/office/drawing/2014/main" id="{EEAD1726-398D-9C82-6C5B-A7D719677756}"/>
              </a:ext>
            </a:extLst>
          </p:cNvPr>
          <p:cNvSpPr txBox="1"/>
          <p:nvPr/>
        </p:nvSpPr>
        <p:spPr>
          <a:xfrm>
            <a:off x="7016894" y="6477000"/>
            <a:ext cx="1752403" cy="369332"/>
          </a:xfrm>
          <a:prstGeom prst="rect">
            <a:avLst/>
          </a:prstGeom>
          <a:noFill/>
        </p:spPr>
        <p:txBody>
          <a:bodyPr wrap="none" rtlCol="0">
            <a:spAutoFit/>
          </a:bodyPr>
          <a:lstStyle/>
          <a:p>
            <a:r>
              <a:rPr lang="en-US" dirty="0" err="1"/>
              <a:t>Orig</a:t>
            </a:r>
            <a:r>
              <a:rPr lang="en-US" dirty="0"/>
              <a:t> 60, Cond 60</a:t>
            </a:r>
          </a:p>
        </p:txBody>
      </p:sp>
    </p:spTree>
    <p:extLst>
      <p:ext uri="{BB962C8B-B14F-4D97-AF65-F5344CB8AC3E}">
        <p14:creationId xmlns:p14="http://schemas.microsoft.com/office/powerpoint/2010/main" val="130215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Owners</a:t>
            </a:r>
          </a:p>
        </p:txBody>
      </p:sp>
      <p:sp>
        <p:nvSpPr>
          <p:cNvPr id="3" name="Content Placeholder 2"/>
          <p:cNvSpPr>
            <a:spLocks noGrp="1"/>
          </p:cNvSpPr>
          <p:nvPr>
            <p:ph idx="1"/>
          </p:nvPr>
        </p:nvSpPr>
        <p:spPr>
          <a:xfrm>
            <a:off x="381000" y="1219200"/>
            <a:ext cx="8229600" cy="5410200"/>
          </a:xfrm>
        </p:spPr>
        <p:txBody>
          <a:bodyPr>
            <a:normAutofit/>
          </a:bodyPr>
          <a:lstStyle/>
          <a:p>
            <a:r>
              <a:rPr lang="en-US" dirty="0"/>
              <a:t>Know how to operate your car</a:t>
            </a:r>
          </a:p>
          <a:p>
            <a:pPr lvl="1"/>
            <a:r>
              <a:rPr lang="en-US" dirty="0"/>
              <a:t>Heater</a:t>
            </a:r>
          </a:p>
          <a:p>
            <a:pPr lvl="1"/>
            <a:r>
              <a:rPr lang="en-US" dirty="0"/>
              <a:t>Lights</a:t>
            </a:r>
          </a:p>
          <a:p>
            <a:pPr lvl="1"/>
            <a:r>
              <a:rPr lang="en-US" dirty="0"/>
              <a:t>Radio</a:t>
            </a:r>
          </a:p>
          <a:p>
            <a:r>
              <a:rPr lang="en-US" dirty="0"/>
              <a:t>White sheet to put all your items on</a:t>
            </a:r>
          </a:p>
          <a:p>
            <a:pPr lvl="1"/>
            <a:r>
              <a:rPr lang="en-US" dirty="0"/>
              <a:t>Spare, ignition shield, air cleaner, trunk tools</a:t>
            </a:r>
          </a:p>
          <a:p>
            <a:pPr lvl="1"/>
            <a:r>
              <a:rPr lang="en-US" dirty="0"/>
              <a:t>Put everything on  the sheet</a:t>
            </a:r>
          </a:p>
          <a:p>
            <a:r>
              <a:rPr lang="en-US" dirty="0"/>
              <a:t>3 ring binder for the seat separator items</a:t>
            </a:r>
          </a:p>
          <a:p>
            <a:pPr lvl="1"/>
            <a:r>
              <a:rPr lang="en-US" dirty="0"/>
              <a:t>Clear sleeve for each item</a:t>
            </a:r>
          </a:p>
          <a:p>
            <a:r>
              <a:rPr lang="en-US" dirty="0"/>
              <a:t>Judging keys go in the ignition</a:t>
            </a:r>
          </a:p>
          <a:p>
            <a:endParaRPr lang="en-US" dirty="0"/>
          </a:p>
          <a:p>
            <a:endParaRPr lang="en-US" dirty="0"/>
          </a:p>
          <a:p>
            <a:endParaRPr lang="en-US" dirty="0"/>
          </a:p>
        </p:txBody>
      </p:sp>
    </p:spTree>
    <p:extLst>
      <p:ext uri="{BB962C8B-B14F-4D97-AF65-F5344CB8AC3E}">
        <p14:creationId xmlns:p14="http://schemas.microsoft.com/office/powerpoint/2010/main" val="272095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Paint</a:t>
            </a:r>
          </a:p>
        </p:txBody>
      </p:sp>
      <p:sp>
        <p:nvSpPr>
          <p:cNvPr id="7" name="Content Placeholder 2"/>
          <p:cNvSpPr txBox="1">
            <a:spLocks/>
          </p:cNvSpPr>
          <p:nvPr/>
        </p:nvSpPr>
        <p:spPr>
          <a:xfrm>
            <a:off x="609600" y="14478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Gloss</a:t>
            </a:r>
          </a:p>
          <a:p>
            <a:r>
              <a:rPr lang="en-US" u="sng" dirty="0"/>
              <a:t>Amount of light </a:t>
            </a:r>
            <a:r>
              <a:rPr lang="en-US" dirty="0"/>
              <a:t>reflected from a surface </a:t>
            </a:r>
          </a:p>
          <a:p>
            <a:pPr marL="0" indent="0">
              <a:buNone/>
            </a:pPr>
            <a:endParaRPr lang="en-US" sz="3600" dirty="0"/>
          </a:p>
          <a:p>
            <a:pPr marL="0" indent="0">
              <a:buNone/>
            </a:pPr>
            <a:r>
              <a:rPr lang="en-US" sz="3600" dirty="0"/>
              <a:t>Distinctiveness of Image   (</a:t>
            </a:r>
            <a:r>
              <a:rPr lang="en-US" sz="3600" dirty="0" err="1"/>
              <a:t>DOI</a:t>
            </a:r>
            <a:r>
              <a:rPr lang="en-US" sz="3600" dirty="0"/>
              <a:t>)</a:t>
            </a:r>
          </a:p>
          <a:p>
            <a:r>
              <a:rPr lang="en-US" u="sng" dirty="0"/>
              <a:t>Sharpness</a:t>
            </a:r>
            <a:r>
              <a:rPr lang="en-US" dirty="0"/>
              <a:t> of a reflected image.</a:t>
            </a:r>
          </a:p>
        </p:txBody>
      </p:sp>
    </p:spTree>
    <p:extLst>
      <p:ext uri="{BB962C8B-B14F-4D97-AF65-F5344CB8AC3E}">
        <p14:creationId xmlns:p14="http://schemas.microsoft.com/office/powerpoint/2010/main" val="373171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1430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Gloss</a:t>
            </a:r>
          </a:p>
          <a:p>
            <a:r>
              <a:rPr lang="en-US" u="sng" dirty="0"/>
              <a:t>Amount of light </a:t>
            </a:r>
            <a:r>
              <a:rPr lang="en-US" dirty="0"/>
              <a:t>reflected from a surface </a:t>
            </a:r>
          </a:p>
          <a:p>
            <a:r>
              <a:rPr lang="en-US" dirty="0"/>
              <a:t>Determines how shiny a surface appears.</a:t>
            </a:r>
          </a:p>
          <a:p>
            <a:r>
              <a:rPr lang="en-US" dirty="0"/>
              <a:t>Entering light is one single value, </a:t>
            </a:r>
          </a:p>
          <a:p>
            <a:r>
              <a:rPr lang="en-US" dirty="0"/>
              <a:t>High Gloss- exiting light is the same value</a:t>
            </a:r>
          </a:p>
        </p:txBody>
      </p:sp>
      <p:pic>
        <p:nvPicPr>
          <p:cNvPr id="1028" name="Picture 4" descr="http://idol.union.edu/malekis/CVision2003/MainPage/Course%20Content/Geometrical%20Optics/reflect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383065"/>
            <a:ext cx="6696075" cy="247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447800"/>
            <a:ext cx="82296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Distinctiveness of Image   (</a:t>
            </a:r>
            <a:r>
              <a:rPr lang="en-US" sz="3600" dirty="0" err="1"/>
              <a:t>DOI</a:t>
            </a:r>
            <a:r>
              <a:rPr lang="en-US" sz="3600" dirty="0"/>
              <a:t>)</a:t>
            </a:r>
          </a:p>
          <a:p>
            <a:r>
              <a:rPr lang="en-US" u="sng" dirty="0"/>
              <a:t>Sharpness</a:t>
            </a:r>
            <a:r>
              <a:rPr lang="en-US" dirty="0"/>
              <a:t> of a reflected image.</a:t>
            </a:r>
          </a:p>
          <a:p>
            <a:endParaRPr lang="en-US" dirty="0"/>
          </a:p>
          <a:p>
            <a:endParaRPr lang="en-US" dirty="0"/>
          </a:p>
          <a:p>
            <a:endParaRPr lang="en-US" dirty="0"/>
          </a:p>
          <a:p>
            <a:endParaRPr lang="en-US" dirty="0"/>
          </a:p>
          <a:p>
            <a:endParaRPr lang="en-US" dirty="0"/>
          </a:p>
          <a:p>
            <a:r>
              <a:rPr lang="en-US" dirty="0"/>
              <a:t> When a reflected object is viewed, the image becomes fuzzy and distorted.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672358"/>
            <a:ext cx="4343400" cy="3042642"/>
          </a:xfrm>
          <a:prstGeom prst="rect">
            <a:avLst/>
          </a:prstGeom>
        </p:spPr>
      </p:pic>
    </p:spTree>
    <p:extLst>
      <p:ext uri="{BB962C8B-B14F-4D97-AF65-F5344CB8AC3E}">
        <p14:creationId xmlns:p14="http://schemas.microsoft.com/office/powerpoint/2010/main" val="1791938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447800"/>
            <a:ext cx="82296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Distinctiveness of Image   (</a:t>
            </a:r>
            <a:r>
              <a:rPr lang="en-US" sz="3600" dirty="0" err="1"/>
              <a:t>DOI</a:t>
            </a:r>
            <a:r>
              <a:rPr lang="en-US" sz="3600" dirty="0"/>
              <a:t>)</a:t>
            </a:r>
          </a:p>
          <a:p>
            <a:r>
              <a:rPr lang="en-US" dirty="0"/>
              <a:t> When a reflected object is viewed, the image becomes fuzzy and distorted.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6758"/>
            <a:ext cx="4343400" cy="30426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400" y="3200400"/>
            <a:ext cx="5689600" cy="3200400"/>
          </a:xfrm>
          <a:prstGeom prst="rect">
            <a:avLst/>
          </a:prstGeom>
        </p:spPr>
      </p:pic>
    </p:spTree>
    <p:extLst>
      <p:ext uri="{BB962C8B-B14F-4D97-AF65-F5344CB8AC3E}">
        <p14:creationId xmlns:p14="http://schemas.microsoft.com/office/powerpoint/2010/main" val="1704828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4478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Distinctiveness of Image   (</a:t>
            </a:r>
            <a:r>
              <a:rPr lang="en-US" sz="3600" dirty="0" err="1"/>
              <a:t>DOI</a:t>
            </a:r>
            <a:r>
              <a:rPr lang="en-US" sz="3600" dirty="0"/>
              <a:t>)</a:t>
            </a:r>
          </a:p>
          <a:p>
            <a:r>
              <a:rPr lang="en-US" dirty="0"/>
              <a:t>A highly textured dimpled appearance known as "orange peel". </a:t>
            </a:r>
          </a:p>
          <a:p>
            <a:r>
              <a:rPr lang="en-US" dirty="0"/>
              <a:t>When a reflected object is viewed, the image becomes fuzzy and distorted.</a:t>
            </a:r>
          </a:p>
        </p:txBody>
      </p:sp>
    </p:spTree>
    <p:extLst>
      <p:ext uri="{BB962C8B-B14F-4D97-AF65-F5344CB8AC3E}">
        <p14:creationId xmlns:p14="http://schemas.microsoft.com/office/powerpoint/2010/main" val="3616128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4478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Distinctiveness of Image   (</a:t>
            </a:r>
            <a:r>
              <a:rPr lang="en-US" sz="3600" dirty="0" err="1"/>
              <a:t>DOI</a:t>
            </a:r>
            <a:r>
              <a:rPr lang="en-US" sz="3600" dirty="0"/>
              <a:t>)</a:t>
            </a:r>
          </a:p>
          <a:p>
            <a:r>
              <a:rPr lang="en-US" dirty="0"/>
              <a:t>View at 60 degree angle.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7000"/>
            <a:ext cx="6019799" cy="4103905"/>
          </a:xfrm>
          <a:prstGeom prst="rect">
            <a:avLst/>
          </a:prstGeom>
        </p:spPr>
      </p:pic>
    </p:spTree>
    <p:extLst>
      <p:ext uri="{BB962C8B-B14F-4D97-AF65-F5344CB8AC3E}">
        <p14:creationId xmlns:p14="http://schemas.microsoft.com/office/powerpoint/2010/main" val="2387359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295400"/>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Distinctiveness of Image   (</a:t>
            </a:r>
            <a:r>
              <a:rPr lang="en-US" sz="3600" dirty="0" err="1"/>
              <a:t>DOI</a:t>
            </a:r>
            <a:r>
              <a:rPr lang="en-US" sz="3600" dirty="0"/>
              <a:t>)</a:t>
            </a:r>
          </a:p>
          <a:p>
            <a:pPr marL="0" indent="0">
              <a:buNone/>
            </a:pPr>
            <a:r>
              <a:rPr lang="en-US" dirty="0"/>
              <a:t>          High </a:t>
            </a:r>
            <a:r>
              <a:rPr lang="en-US" dirty="0" err="1"/>
              <a:t>DOI</a:t>
            </a:r>
            <a:r>
              <a:rPr lang="en-US" dirty="0"/>
              <a:t>				Low </a:t>
            </a:r>
            <a:r>
              <a:rPr lang="en-US" dirty="0" err="1"/>
              <a:t>DOI</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600" b="1" dirty="0"/>
              <a:t>Same glossy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667000"/>
            <a:ext cx="8305799" cy="3451349"/>
          </a:xfrm>
          <a:prstGeom prst="rect">
            <a:avLst/>
          </a:prstGeom>
        </p:spPr>
      </p:pic>
    </p:spTree>
    <p:extLst>
      <p:ext uri="{BB962C8B-B14F-4D97-AF65-F5344CB8AC3E}">
        <p14:creationId xmlns:p14="http://schemas.microsoft.com/office/powerpoint/2010/main" val="3098405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a:t>
            </a:r>
          </a:p>
        </p:txBody>
      </p:sp>
      <p:sp>
        <p:nvSpPr>
          <p:cNvPr id="7" name="Content Placeholder 2"/>
          <p:cNvSpPr txBox="1">
            <a:spLocks/>
          </p:cNvSpPr>
          <p:nvPr/>
        </p:nvSpPr>
        <p:spPr>
          <a:xfrm>
            <a:off x="609600" y="14478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Distinctiveness of Image   (</a:t>
            </a:r>
            <a:r>
              <a:rPr lang="en-US" sz="3600" dirty="0" err="1"/>
              <a:t>DOI</a:t>
            </a:r>
            <a:r>
              <a:rPr lang="en-US" sz="3600" dirty="0"/>
              <a:t>)</a:t>
            </a:r>
          </a:p>
          <a:p>
            <a:r>
              <a:rPr lang="en-US" dirty="0"/>
              <a:t>Similar coatings may have identical gloss Visually the quality may be very different.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2133600"/>
            <a:ext cx="8191500" cy="4140200"/>
          </a:xfrm>
          <a:prstGeom prst="rect">
            <a:avLst/>
          </a:prstGeom>
        </p:spPr>
      </p:pic>
    </p:spTree>
    <p:extLst>
      <p:ext uri="{BB962C8B-B14F-4D97-AF65-F5344CB8AC3E}">
        <p14:creationId xmlns:p14="http://schemas.microsoft.com/office/powerpoint/2010/main" val="3795362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630362"/>
          </a:xfrm>
        </p:spPr>
        <p:txBody>
          <a:bodyPr>
            <a:normAutofit/>
          </a:bodyPr>
          <a:lstStyle/>
          <a:p>
            <a:r>
              <a:rPr lang="en-US" dirty="0"/>
              <a:t>Paint Guidelines</a:t>
            </a:r>
          </a:p>
        </p:txBody>
      </p:sp>
      <p:sp>
        <p:nvSpPr>
          <p:cNvPr id="7" name="Content Placeholder 2"/>
          <p:cNvSpPr txBox="1">
            <a:spLocks/>
          </p:cNvSpPr>
          <p:nvPr/>
        </p:nvSpPr>
        <p:spPr>
          <a:xfrm>
            <a:off x="609600" y="205740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	</a:t>
            </a:r>
          </a:p>
        </p:txBody>
      </p:sp>
      <p:sp>
        <p:nvSpPr>
          <p:cNvPr id="4" name="TextBox 3">
            <a:extLst>
              <a:ext uri="{FF2B5EF4-FFF2-40B4-BE49-F238E27FC236}">
                <a16:creationId xmlns:a16="http://schemas.microsoft.com/office/drawing/2014/main" id="{27BFE9AB-1895-3486-9713-7958DBFECA81}"/>
              </a:ext>
            </a:extLst>
          </p:cNvPr>
          <p:cNvSpPr txBox="1"/>
          <p:nvPr/>
        </p:nvSpPr>
        <p:spPr>
          <a:xfrm>
            <a:off x="1066800" y="2121804"/>
            <a:ext cx="6934200" cy="2973122"/>
          </a:xfrm>
          <a:prstGeom prst="rect">
            <a:avLst/>
          </a:prstGeom>
          <a:noFill/>
        </p:spPr>
        <p:txBody>
          <a:bodyPr wrap="square">
            <a:spAutoFit/>
          </a:bodyPr>
          <a:lstStyle/>
          <a:p>
            <a:r>
              <a:rPr lang="en-US" sz="3600" dirty="0"/>
              <a:t>“Factory Applied Material”</a:t>
            </a:r>
          </a:p>
          <a:p>
            <a:pPr marL="800100" lvl="1" indent="-342900">
              <a:spcBef>
                <a:spcPct val="20000"/>
              </a:spcBef>
              <a:buFont typeface="Arial" panose="020B0604020202020204" pitchFamily="34" charset="0"/>
              <a:buChar char="•"/>
            </a:pPr>
            <a:r>
              <a:rPr lang="en-US" sz="3200" dirty="0"/>
              <a:t>Distinctness of Image (DOI)</a:t>
            </a:r>
          </a:p>
          <a:p>
            <a:pPr marL="800100" lvl="1" indent="-342900">
              <a:spcBef>
                <a:spcPct val="20000"/>
              </a:spcBef>
              <a:buFont typeface="Arial" panose="020B0604020202020204" pitchFamily="34" charset="0"/>
              <a:buChar char="•"/>
            </a:pPr>
            <a:r>
              <a:rPr lang="en-US" sz="3200" dirty="0"/>
              <a:t>No buildup on surface edges</a:t>
            </a:r>
          </a:p>
          <a:p>
            <a:r>
              <a:rPr lang="en-US" sz="3600" dirty="0"/>
              <a:t>“Factory Application Method”</a:t>
            </a:r>
            <a:endParaRPr lang="en-US" sz="3600" b="1" dirty="0"/>
          </a:p>
          <a:p>
            <a:pPr marL="800100" lvl="1" indent="-342900">
              <a:spcBef>
                <a:spcPct val="20000"/>
              </a:spcBef>
              <a:buFont typeface="Arial" panose="020B0604020202020204" pitchFamily="34" charset="0"/>
              <a:buChar char="•"/>
            </a:pPr>
            <a:r>
              <a:rPr lang="en-US" sz="3200" dirty="0"/>
              <a:t>Several criteria to follow</a:t>
            </a:r>
            <a:endParaRPr lang="en-US" dirty="0"/>
          </a:p>
        </p:txBody>
      </p:sp>
    </p:spTree>
    <p:extLst>
      <p:ext uri="{BB962C8B-B14F-4D97-AF65-F5344CB8AC3E}">
        <p14:creationId xmlns:p14="http://schemas.microsoft.com/office/powerpoint/2010/main" val="1728747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630362"/>
          </a:xfrm>
        </p:spPr>
        <p:txBody>
          <a:bodyPr>
            <a:normAutofit/>
          </a:bodyPr>
          <a:lstStyle/>
          <a:p>
            <a:r>
              <a:rPr lang="en-US" dirty="0"/>
              <a:t>Paint Guidelines</a:t>
            </a:r>
            <a:br>
              <a:rPr lang="en-US" dirty="0"/>
            </a:br>
            <a:r>
              <a:rPr lang="en-US" sz="4400" b="1" dirty="0"/>
              <a:t>“Factory Applied Material”</a:t>
            </a:r>
            <a:endParaRPr lang="en-US" dirty="0"/>
          </a:p>
        </p:txBody>
      </p:sp>
      <p:sp>
        <p:nvSpPr>
          <p:cNvPr id="7" name="Content Placeholder 2"/>
          <p:cNvSpPr txBox="1">
            <a:spLocks/>
          </p:cNvSpPr>
          <p:nvPr/>
        </p:nvSpPr>
        <p:spPr>
          <a:xfrm>
            <a:off x="609600" y="205740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t>Distinctness of Image (</a:t>
            </a:r>
            <a:r>
              <a:rPr lang="en-US" sz="3600" dirty="0" err="1"/>
              <a:t>DOI</a:t>
            </a:r>
            <a:r>
              <a:rPr lang="en-US" sz="3600" dirty="0"/>
              <a:t>) </a:t>
            </a:r>
          </a:p>
          <a:p>
            <a:r>
              <a:rPr lang="en-US" dirty="0" err="1"/>
              <a:t>DOI</a:t>
            </a:r>
            <a:r>
              <a:rPr lang="en-US" dirty="0"/>
              <a:t> for a factory lacquer finish will have a ‘mid’ level sharpness of reflected shapes (5-6)</a:t>
            </a:r>
          </a:p>
          <a:p>
            <a:pPr marL="742950" lvl="2" indent="-342900"/>
            <a:r>
              <a:rPr lang="en-US" sz="2800" b="1" dirty="0"/>
              <a:t>Appears to be a “Factory Applied Material.”</a:t>
            </a:r>
          </a:p>
          <a:p>
            <a:endParaRPr lang="en-US" dirty="0"/>
          </a:p>
          <a:p>
            <a:r>
              <a:rPr lang="en-US" dirty="0"/>
              <a:t>Gloss/ Reflectivity is not related to </a:t>
            </a:r>
            <a:r>
              <a:rPr lang="en-US" dirty="0" err="1"/>
              <a:t>DOI</a:t>
            </a:r>
            <a:endParaRPr lang="en-US" dirty="0"/>
          </a:p>
          <a:p>
            <a:r>
              <a:rPr lang="en-US" dirty="0"/>
              <a:t>A shiny finish may have an acceptable </a:t>
            </a:r>
            <a:r>
              <a:rPr lang="en-US" dirty="0" err="1"/>
              <a:t>DOI</a:t>
            </a:r>
            <a:r>
              <a:rPr lang="en-US" dirty="0"/>
              <a:t>	</a:t>
            </a:r>
          </a:p>
        </p:txBody>
      </p:sp>
    </p:spTree>
    <p:extLst>
      <p:ext uri="{BB962C8B-B14F-4D97-AF65-F5344CB8AC3E}">
        <p14:creationId xmlns:p14="http://schemas.microsoft.com/office/powerpoint/2010/main" val="303176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Owners</a:t>
            </a:r>
          </a:p>
        </p:txBody>
      </p:sp>
      <p:sp>
        <p:nvSpPr>
          <p:cNvPr id="3" name="Content Placeholder 2"/>
          <p:cNvSpPr>
            <a:spLocks noGrp="1"/>
          </p:cNvSpPr>
          <p:nvPr>
            <p:ph idx="1"/>
          </p:nvPr>
        </p:nvSpPr>
        <p:spPr>
          <a:xfrm>
            <a:off x="457200" y="1676400"/>
            <a:ext cx="8229600" cy="4953000"/>
          </a:xfrm>
        </p:spPr>
        <p:txBody>
          <a:bodyPr>
            <a:normAutofit/>
          </a:bodyPr>
          <a:lstStyle/>
          <a:p>
            <a:endParaRPr lang="en-US" dirty="0"/>
          </a:p>
          <a:p>
            <a:endParaRPr lang="en-US" dirty="0"/>
          </a:p>
          <a:p>
            <a:endParaRPr lang="en-US" dirty="0"/>
          </a:p>
        </p:txBody>
      </p:sp>
      <p:pic>
        <p:nvPicPr>
          <p:cNvPr id="5" name="Picture 4" descr="A picture containing indoor, engine&#10;&#10;Description automatically generated">
            <a:extLst>
              <a:ext uri="{FF2B5EF4-FFF2-40B4-BE49-F238E27FC236}">
                <a16:creationId xmlns:a16="http://schemas.microsoft.com/office/drawing/2014/main" id="{21EB9F0B-BD49-6C2B-C32D-5DF6A405DD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34" r="7029" b="8466"/>
          <a:stretch/>
        </p:blipFill>
        <p:spPr>
          <a:xfrm rot="5400000">
            <a:off x="1142" y="1715686"/>
            <a:ext cx="3779840" cy="3295650"/>
          </a:xfrm>
          <a:prstGeom prst="rect">
            <a:avLst/>
          </a:prstGeom>
        </p:spPr>
      </p:pic>
      <p:pic>
        <p:nvPicPr>
          <p:cNvPr id="7" name="Picture 6" descr="Text, letter&#10;&#10;Description automatically generated">
            <a:extLst>
              <a:ext uri="{FF2B5EF4-FFF2-40B4-BE49-F238E27FC236}">
                <a16:creationId xmlns:a16="http://schemas.microsoft.com/office/drawing/2014/main" id="{621E245E-8981-8A8F-558D-F4D54FAAEB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59" r="11759" b="5136"/>
          <a:stretch/>
        </p:blipFill>
        <p:spPr>
          <a:xfrm rot="5400000">
            <a:off x="5824972" y="469095"/>
            <a:ext cx="3322638" cy="3035377"/>
          </a:xfrm>
          <a:prstGeom prst="rect">
            <a:avLst/>
          </a:prstGeom>
        </p:spPr>
      </p:pic>
      <p:pic>
        <p:nvPicPr>
          <p:cNvPr id="9" name="Picture 8" descr="A close-up of some test tubes&#10;&#10;Description automatically generated with low confidence">
            <a:extLst>
              <a:ext uri="{FF2B5EF4-FFF2-40B4-BE49-F238E27FC236}">
                <a16:creationId xmlns:a16="http://schemas.microsoft.com/office/drawing/2014/main" id="{C9549153-E531-028C-D1D4-5D57915D23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462" r="12981" b="17307"/>
          <a:stretch/>
        </p:blipFill>
        <p:spPr>
          <a:xfrm>
            <a:off x="4089400" y="3906865"/>
            <a:ext cx="4597400" cy="2743200"/>
          </a:xfrm>
          <a:prstGeom prst="rect">
            <a:avLst/>
          </a:prstGeom>
        </p:spPr>
      </p:pic>
    </p:spTree>
    <p:extLst>
      <p:ext uri="{BB962C8B-B14F-4D97-AF65-F5344CB8AC3E}">
        <p14:creationId xmlns:p14="http://schemas.microsoft.com/office/powerpoint/2010/main" val="1861762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Guidelines</a:t>
            </a:r>
          </a:p>
        </p:txBody>
      </p:sp>
      <p:sp>
        <p:nvSpPr>
          <p:cNvPr id="7" name="Content Placeholder 2"/>
          <p:cNvSpPr txBox="1">
            <a:spLocks/>
          </p:cNvSpPr>
          <p:nvPr/>
        </p:nvSpPr>
        <p:spPr>
          <a:xfrm>
            <a:off x="609600" y="1752600"/>
            <a:ext cx="8229600" cy="480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Buildup on Surface Edges</a:t>
            </a:r>
          </a:p>
          <a:p>
            <a:pPr marL="457200" lvl="1" indent="-457200"/>
            <a:r>
              <a:rPr lang="en-US" dirty="0"/>
              <a:t>(Doors, hood, trunk, gas door) edges</a:t>
            </a:r>
          </a:p>
          <a:p>
            <a:pPr marL="0" indent="0">
              <a:buNone/>
            </a:pPr>
            <a:endParaRPr lang="en-US" sz="2800" dirty="0"/>
          </a:p>
          <a:p>
            <a:r>
              <a:rPr lang="en-US" dirty="0"/>
              <a:t>Factory lacquer was designed to be thermoset at 250F.  It was baked.</a:t>
            </a:r>
          </a:p>
          <a:p>
            <a:r>
              <a:rPr lang="en-US" dirty="0"/>
              <a:t>The paint flowed to a smooth finish and height, and then hardened.</a:t>
            </a:r>
          </a:p>
          <a:p>
            <a:endParaRPr lang="en-US" dirty="0"/>
          </a:p>
          <a:p>
            <a:pPr algn="ctr"/>
            <a:r>
              <a:rPr lang="en-US" b="1" dirty="0"/>
              <a:t>There would be no edge buildup</a:t>
            </a:r>
          </a:p>
        </p:txBody>
      </p:sp>
    </p:spTree>
    <p:extLst>
      <p:ext uri="{BB962C8B-B14F-4D97-AF65-F5344CB8AC3E}">
        <p14:creationId xmlns:p14="http://schemas.microsoft.com/office/powerpoint/2010/main" val="755251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Guidelines</a:t>
            </a:r>
          </a:p>
        </p:txBody>
      </p:sp>
      <p:sp>
        <p:nvSpPr>
          <p:cNvPr id="7" name="Content Placeholder 2"/>
          <p:cNvSpPr txBox="1">
            <a:spLocks/>
          </p:cNvSpPr>
          <p:nvPr/>
        </p:nvSpPr>
        <p:spPr>
          <a:xfrm>
            <a:off x="609600" y="2133600"/>
            <a:ext cx="8229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Buildup on Surface Edges</a:t>
            </a:r>
          </a:p>
          <a:p>
            <a:pPr lvl="1"/>
            <a:r>
              <a:rPr lang="en-US" dirty="0"/>
              <a:t>(Doors, hood, trunk, gas door) edges</a:t>
            </a:r>
          </a:p>
          <a:p>
            <a:r>
              <a:rPr lang="en-US" dirty="0"/>
              <a:t>Edges will show no bump or high spots</a:t>
            </a:r>
          </a:p>
          <a:p>
            <a:endParaRPr lang="en-US" dirty="0"/>
          </a:p>
          <a:p>
            <a:r>
              <a:rPr lang="en-US" b="1" dirty="0"/>
              <a:t>Buildup does not appears to be typical of a “Factory Applied Material.”</a:t>
            </a:r>
          </a:p>
        </p:txBody>
      </p:sp>
      <p:sp>
        <p:nvSpPr>
          <p:cNvPr id="3" name="Title 1">
            <a:extLst>
              <a:ext uri="{FF2B5EF4-FFF2-40B4-BE49-F238E27FC236}">
                <a16:creationId xmlns:a16="http://schemas.microsoft.com/office/drawing/2014/main" id="{C73FB352-ECB3-16BF-FA82-F7A7CF419BBC}"/>
              </a:ext>
            </a:extLst>
          </p:cNvPr>
          <p:cNvSpPr txBox="1">
            <a:spLocks/>
          </p:cNvSpPr>
          <p:nvPr/>
        </p:nvSpPr>
        <p:spPr>
          <a:xfrm>
            <a:off x="457200" y="350838"/>
            <a:ext cx="8229600" cy="1630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Paint Guidelines</a:t>
            </a:r>
            <a:br>
              <a:rPr lang="en-US"/>
            </a:br>
            <a:r>
              <a:rPr lang="en-US" b="1"/>
              <a:t>“Factory Applied Material”</a:t>
            </a:r>
            <a:endParaRPr lang="en-US" dirty="0"/>
          </a:p>
        </p:txBody>
      </p:sp>
    </p:spTree>
    <p:extLst>
      <p:ext uri="{BB962C8B-B14F-4D97-AF65-F5344CB8AC3E}">
        <p14:creationId xmlns:p14="http://schemas.microsoft.com/office/powerpoint/2010/main" val="800755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Guidelines</a:t>
            </a:r>
          </a:p>
        </p:txBody>
      </p:sp>
      <p:sp>
        <p:nvSpPr>
          <p:cNvPr id="7" name="Content Placeholder 2"/>
          <p:cNvSpPr txBox="1">
            <a:spLocks/>
          </p:cNvSpPr>
          <p:nvPr/>
        </p:nvSpPr>
        <p:spPr>
          <a:xfrm>
            <a:off x="609600" y="2133600"/>
            <a:ext cx="8229600" cy="43735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Appearance consistent with:</a:t>
            </a:r>
          </a:p>
          <a:p>
            <a:r>
              <a:rPr lang="en-US" dirty="0"/>
              <a:t>Lower coverage on bottom of panels</a:t>
            </a:r>
          </a:p>
          <a:p>
            <a:r>
              <a:rPr lang="en-US" dirty="0"/>
              <a:t>Lower or incomplete coverage on bottom panel edges</a:t>
            </a:r>
          </a:p>
          <a:p>
            <a:r>
              <a:rPr lang="en-US" dirty="0"/>
              <a:t>Lower gloss/ reflectivity below the beltline</a:t>
            </a:r>
          </a:p>
          <a:p>
            <a:r>
              <a:rPr lang="en-US" dirty="0"/>
              <a:t>Lower gloss and </a:t>
            </a:r>
            <a:r>
              <a:rPr lang="en-US" dirty="0" err="1"/>
              <a:t>DOI</a:t>
            </a:r>
            <a:r>
              <a:rPr lang="en-US" dirty="0"/>
              <a:t> inside doors</a:t>
            </a:r>
          </a:p>
          <a:p>
            <a:r>
              <a:rPr lang="en-US" dirty="0"/>
              <a:t>Hood stripe with defined edge (1967)</a:t>
            </a:r>
          </a:p>
        </p:txBody>
      </p:sp>
      <p:sp>
        <p:nvSpPr>
          <p:cNvPr id="3" name="Title 1">
            <a:extLst>
              <a:ext uri="{FF2B5EF4-FFF2-40B4-BE49-F238E27FC236}">
                <a16:creationId xmlns:a16="http://schemas.microsoft.com/office/drawing/2014/main" id="{6B6A59F3-6EB9-589F-9605-99AC89F6DC78}"/>
              </a:ext>
            </a:extLst>
          </p:cNvPr>
          <p:cNvSpPr txBox="1">
            <a:spLocks/>
          </p:cNvSpPr>
          <p:nvPr/>
        </p:nvSpPr>
        <p:spPr>
          <a:xfrm>
            <a:off x="457200" y="350838"/>
            <a:ext cx="8229600" cy="1630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Paint Guidelines</a:t>
            </a:r>
            <a:br>
              <a:rPr lang="en-US" dirty="0"/>
            </a:br>
            <a:r>
              <a:rPr lang="en-US" b="1" dirty="0"/>
              <a:t>“Factory Application Methods”</a:t>
            </a:r>
            <a:endParaRPr lang="en-US" dirty="0"/>
          </a:p>
        </p:txBody>
      </p:sp>
    </p:spTree>
    <p:extLst>
      <p:ext uri="{BB962C8B-B14F-4D97-AF65-F5344CB8AC3E}">
        <p14:creationId xmlns:p14="http://schemas.microsoft.com/office/powerpoint/2010/main" val="4098204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609600" y="1676400"/>
            <a:ext cx="8229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143000"/>
            <a:ext cx="7301204" cy="5715000"/>
          </a:xfrm>
          <a:prstGeom prst="rect">
            <a:avLst/>
          </a:prstGeom>
        </p:spPr>
      </p:pic>
    </p:spTree>
    <p:extLst>
      <p:ext uri="{BB962C8B-B14F-4D97-AF65-F5344CB8AC3E}">
        <p14:creationId xmlns:p14="http://schemas.microsoft.com/office/powerpoint/2010/main" val="411632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609600" y="14478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Follow the Flow Chart</a:t>
            </a:r>
          </a:p>
          <a:p>
            <a:r>
              <a:rPr lang="en-US" dirty="0"/>
              <a:t>1</a:t>
            </a:r>
            <a:r>
              <a:rPr lang="en-US" baseline="30000" dirty="0"/>
              <a:t>st</a:t>
            </a:r>
            <a:r>
              <a:rPr lang="en-US" dirty="0"/>
              <a:t>: Appear to be Factory Applied Material</a:t>
            </a:r>
          </a:p>
          <a:p>
            <a:pPr lvl="1"/>
            <a:r>
              <a:rPr lang="en-US" dirty="0"/>
              <a:t>Yes or No</a:t>
            </a:r>
          </a:p>
          <a:p>
            <a:pPr lvl="1"/>
            <a:endParaRPr lang="en-US" dirty="0"/>
          </a:p>
          <a:p>
            <a:r>
              <a:rPr lang="en-US" dirty="0"/>
              <a:t>2</a:t>
            </a:r>
            <a:r>
              <a:rPr lang="en-US" baseline="30000" dirty="0"/>
              <a:t>nd</a:t>
            </a:r>
            <a:r>
              <a:rPr lang="en-US" dirty="0"/>
              <a:t>: Appearance consistent with Factory Application Method</a:t>
            </a:r>
          </a:p>
          <a:p>
            <a:pPr lvl="1"/>
            <a:r>
              <a:rPr lang="en-US" dirty="0"/>
              <a:t>Yes or No</a:t>
            </a:r>
          </a:p>
          <a:p>
            <a:endParaRPr lang="en-US" dirty="0"/>
          </a:p>
          <a:p>
            <a:pPr marL="0" indent="0" algn="ctr">
              <a:buNone/>
            </a:pPr>
            <a:r>
              <a:rPr lang="en-US" dirty="0"/>
              <a:t>Doors, Hood, Trunk are CLOSED</a:t>
            </a:r>
          </a:p>
        </p:txBody>
      </p:sp>
    </p:spTree>
    <p:extLst>
      <p:ext uri="{BB962C8B-B14F-4D97-AF65-F5344CB8AC3E}">
        <p14:creationId xmlns:p14="http://schemas.microsoft.com/office/powerpoint/2010/main" val="2685851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609600" y="1143000"/>
            <a:ext cx="82296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Process</a:t>
            </a:r>
          </a:p>
          <a:p>
            <a:r>
              <a:rPr lang="en-US" dirty="0"/>
              <a:t>1</a:t>
            </a:r>
            <a:r>
              <a:rPr lang="en-US" baseline="30000" dirty="0"/>
              <a:t>st</a:t>
            </a:r>
            <a:r>
              <a:rPr lang="en-US" dirty="0"/>
              <a:t>: Appear to be Factory Applied Material</a:t>
            </a:r>
          </a:p>
          <a:p>
            <a:pPr lvl="1"/>
            <a:r>
              <a:rPr lang="en-US" dirty="0"/>
              <a:t>Check for </a:t>
            </a:r>
            <a:r>
              <a:rPr lang="en-US" dirty="0" err="1"/>
              <a:t>DOI</a:t>
            </a:r>
            <a:r>
              <a:rPr lang="en-US" dirty="0"/>
              <a:t> in mid level, </a:t>
            </a:r>
          </a:p>
          <a:p>
            <a:pPr lvl="1"/>
            <a:r>
              <a:rPr lang="en-US" dirty="0"/>
              <a:t>and lack of buildup</a:t>
            </a:r>
          </a:p>
          <a:p>
            <a:pPr lvl="1"/>
            <a:endParaRPr lang="en-US" sz="1200" dirty="0"/>
          </a:p>
          <a:p>
            <a:r>
              <a:rPr lang="en-US" dirty="0"/>
              <a:t>2</a:t>
            </a:r>
            <a:r>
              <a:rPr lang="en-US" baseline="30000" dirty="0"/>
              <a:t>nd</a:t>
            </a:r>
            <a:r>
              <a:rPr lang="en-US" dirty="0"/>
              <a:t>: Appearance consistent with Factory Application Method</a:t>
            </a:r>
          </a:p>
          <a:p>
            <a:pPr lvl="1"/>
            <a:r>
              <a:rPr lang="en-US" dirty="0"/>
              <a:t>Incomplete or lower coverage, gloss, reflectivity in lower parts of panels</a:t>
            </a:r>
          </a:p>
          <a:p>
            <a:pPr lvl="1"/>
            <a:r>
              <a:rPr lang="en-US" dirty="0"/>
              <a:t>No paint on weatherstrip or trim</a:t>
            </a:r>
          </a:p>
          <a:p>
            <a:pPr marL="0" indent="0" algn="ctr">
              <a:buNone/>
            </a:pPr>
            <a:r>
              <a:rPr lang="en-US" sz="2800" dirty="0"/>
              <a:t>Doors, Hood, Trunk are CLOSED</a:t>
            </a:r>
          </a:p>
          <a:p>
            <a:endParaRPr lang="en-US" dirty="0"/>
          </a:p>
        </p:txBody>
      </p:sp>
    </p:spTree>
    <p:extLst>
      <p:ext uri="{BB962C8B-B14F-4D97-AF65-F5344CB8AC3E}">
        <p14:creationId xmlns:p14="http://schemas.microsoft.com/office/powerpoint/2010/main" val="2474358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609600" y="1295400"/>
            <a:ext cx="8229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Process</a:t>
            </a:r>
          </a:p>
          <a:p>
            <a:r>
              <a:rPr lang="en-US" dirty="0"/>
              <a:t>1</a:t>
            </a:r>
            <a:r>
              <a:rPr lang="en-US" baseline="30000" dirty="0"/>
              <a:t>st</a:t>
            </a:r>
            <a:r>
              <a:rPr lang="en-US" dirty="0"/>
              <a:t>: Appear to be Factory Applied Material</a:t>
            </a:r>
          </a:p>
          <a:p>
            <a:pPr lvl="1"/>
            <a:r>
              <a:rPr lang="en-US" dirty="0"/>
              <a:t>No</a:t>
            </a:r>
          </a:p>
          <a:p>
            <a:pPr lvl="1"/>
            <a:endParaRPr lang="en-US" dirty="0"/>
          </a:p>
          <a:p>
            <a:r>
              <a:rPr lang="en-US" dirty="0"/>
              <a:t>2</a:t>
            </a:r>
            <a:r>
              <a:rPr lang="en-US" baseline="30000" dirty="0"/>
              <a:t>nd</a:t>
            </a:r>
            <a:r>
              <a:rPr lang="en-US" dirty="0"/>
              <a:t>: Appearance consistent with Factory Application Method</a:t>
            </a:r>
          </a:p>
          <a:p>
            <a:pPr lvl="1"/>
            <a:r>
              <a:rPr lang="en-US" dirty="0"/>
              <a:t>No</a:t>
            </a:r>
          </a:p>
          <a:p>
            <a:endParaRPr lang="en-US" sz="2600" dirty="0"/>
          </a:p>
          <a:p>
            <a:pPr marL="0" indent="0" algn="ctr">
              <a:buNone/>
            </a:pPr>
            <a:r>
              <a:rPr lang="en-US" dirty="0"/>
              <a:t>Doors, Hood, Trunk are CLOSED</a:t>
            </a:r>
          </a:p>
        </p:txBody>
      </p:sp>
    </p:spTree>
    <p:extLst>
      <p:ext uri="{BB962C8B-B14F-4D97-AF65-F5344CB8AC3E}">
        <p14:creationId xmlns:p14="http://schemas.microsoft.com/office/powerpoint/2010/main" val="89158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228600" y="1219200"/>
            <a:ext cx="8763000" cy="5486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a:t>
            </a:r>
            <a:r>
              <a:rPr lang="en-US" baseline="30000" dirty="0"/>
              <a:t>st</a:t>
            </a:r>
            <a:r>
              <a:rPr lang="en-US" dirty="0"/>
              <a:t>: Appear to be Factory Applied Material</a:t>
            </a:r>
          </a:p>
          <a:p>
            <a:pPr lvl="1"/>
            <a:r>
              <a:rPr lang="en-US" dirty="0"/>
              <a:t>No</a:t>
            </a:r>
          </a:p>
          <a:p>
            <a:r>
              <a:rPr lang="en-US" dirty="0"/>
              <a:t>2</a:t>
            </a:r>
            <a:r>
              <a:rPr lang="en-US" baseline="30000" dirty="0"/>
              <a:t>nd</a:t>
            </a:r>
            <a:r>
              <a:rPr lang="en-US" dirty="0"/>
              <a:t>: Appearance consistent with Factory Application Method</a:t>
            </a:r>
          </a:p>
          <a:p>
            <a:pPr lvl="1"/>
            <a:r>
              <a:rPr lang="en-US" dirty="0"/>
              <a:t>No</a:t>
            </a:r>
          </a:p>
          <a:p>
            <a:r>
              <a:rPr lang="en-US" dirty="0"/>
              <a:t>3</a:t>
            </a:r>
            <a:r>
              <a:rPr lang="en-US" baseline="30000" dirty="0"/>
              <a:t>rd</a:t>
            </a:r>
            <a:r>
              <a:rPr lang="en-US" dirty="0"/>
              <a:t>: Now open the doors, hood, and trunk.</a:t>
            </a:r>
          </a:p>
          <a:p>
            <a:pPr lvl="1"/>
            <a:r>
              <a:rPr lang="en-US" dirty="0"/>
              <a:t>Is the appearance of the door jambs, hood ledge, trunk area consistent with factory application methods? Observe door jambs, hood ledge, trunk area-</a:t>
            </a:r>
          </a:p>
          <a:p>
            <a:pPr lvl="2"/>
            <a:r>
              <a:rPr lang="en-US" dirty="0"/>
              <a:t>No: 100% deduction</a:t>
            </a:r>
          </a:p>
        </p:txBody>
      </p:sp>
      <p:sp>
        <p:nvSpPr>
          <p:cNvPr id="3" name="TextBox 2">
            <a:extLst>
              <a:ext uri="{FF2B5EF4-FFF2-40B4-BE49-F238E27FC236}">
                <a16:creationId xmlns:a16="http://schemas.microsoft.com/office/drawing/2014/main" id="{9035F8B6-80BB-A352-1FD9-A7387B42D567}"/>
              </a:ext>
            </a:extLst>
          </p:cNvPr>
          <p:cNvSpPr txBox="1"/>
          <p:nvPr/>
        </p:nvSpPr>
        <p:spPr>
          <a:xfrm>
            <a:off x="7016894" y="6477000"/>
            <a:ext cx="1346844" cy="369332"/>
          </a:xfrm>
          <a:prstGeom prst="rect">
            <a:avLst/>
          </a:prstGeom>
          <a:noFill/>
        </p:spPr>
        <p:txBody>
          <a:bodyPr wrap="none" rtlCol="0">
            <a:spAutoFit/>
          </a:bodyPr>
          <a:lstStyle/>
          <a:p>
            <a:r>
              <a:rPr lang="en-US" dirty="0"/>
              <a:t>Or 45, Cd 40</a:t>
            </a:r>
          </a:p>
        </p:txBody>
      </p:sp>
    </p:spTree>
    <p:extLst>
      <p:ext uri="{BB962C8B-B14F-4D97-AF65-F5344CB8AC3E}">
        <p14:creationId xmlns:p14="http://schemas.microsoft.com/office/powerpoint/2010/main" val="1639596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228600" y="1219200"/>
            <a:ext cx="87630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0% deduction:</a:t>
            </a:r>
          </a:p>
          <a:p>
            <a:pPr lvl="1"/>
            <a:r>
              <a:rPr lang="en-US" dirty="0"/>
              <a:t>Paint is original factory-applied finish or appears to have been refinished with appropriate factory-applied material and appears consistent with factory application methods.</a:t>
            </a:r>
          </a:p>
          <a:p>
            <a:pPr lvl="1"/>
            <a:endParaRPr lang="en-US" dirty="0"/>
          </a:p>
          <a:p>
            <a:pPr algn="l"/>
            <a:r>
              <a:rPr lang="en-US" dirty="0"/>
              <a:t>2</a:t>
            </a:r>
            <a:r>
              <a:rPr lang="en-US" baseline="30000" dirty="0"/>
              <a:t>nd</a:t>
            </a:r>
            <a:r>
              <a:rPr lang="en-US" dirty="0"/>
              <a:t>: Appearance consistent with Factory Application Method</a:t>
            </a:r>
          </a:p>
          <a:p>
            <a:pPr lvl="1"/>
            <a:r>
              <a:rPr lang="en-US" dirty="0"/>
              <a:t>No</a:t>
            </a:r>
          </a:p>
          <a:p>
            <a:endParaRPr lang="en-US" dirty="0"/>
          </a:p>
        </p:txBody>
      </p:sp>
      <p:sp>
        <p:nvSpPr>
          <p:cNvPr id="3" name="TextBox 2">
            <a:extLst>
              <a:ext uri="{FF2B5EF4-FFF2-40B4-BE49-F238E27FC236}">
                <a16:creationId xmlns:a16="http://schemas.microsoft.com/office/drawing/2014/main" id="{9035F8B6-80BB-A352-1FD9-A7387B42D567}"/>
              </a:ext>
            </a:extLst>
          </p:cNvPr>
          <p:cNvSpPr txBox="1"/>
          <p:nvPr/>
        </p:nvSpPr>
        <p:spPr>
          <a:xfrm>
            <a:off x="7016894" y="6477000"/>
            <a:ext cx="1346844" cy="369332"/>
          </a:xfrm>
          <a:prstGeom prst="rect">
            <a:avLst/>
          </a:prstGeom>
          <a:noFill/>
        </p:spPr>
        <p:txBody>
          <a:bodyPr wrap="none" rtlCol="0">
            <a:spAutoFit/>
          </a:bodyPr>
          <a:lstStyle/>
          <a:p>
            <a:r>
              <a:rPr lang="en-US" dirty="0"/>
              <a:t>Or 45, Cd 40</a:t>
            </a:r>
          </a:p>
        </p:txBody>
      </p:sp>
    </p:spTree>
    <p:extLst>
      <p:ext uri="{BB962C8B-B14F-4D97-AF65-F5344CB8AC3E}">
        <p14:creationId xmlns:p14="http://schemas.microsoft.com/office/powerpoint/2010/main" val="2899532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228600" y="1219200"/>
            <a:ext cx="87630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20% deduction:</a:t>
            </a:r>
          </a:p>
          <a:p>
            <a:pPr lvl="1"/>
            <a:r>
              <a:rPr lang="en-US" dirty="0"/>
              <a:t>A. Paint appears to have been refinished with appropriate factory-applied material; however, degree of coverage is inconsistent with factory application methods. Paint is evident on weatherstrip or trim, which was applied after the factory-applied paint. </a:t>
            </a:r>
          </a:p>
          <a:p>
            <a:pPr lvl="1"/>
            <a:r>
              <a:rPr lang="en-US" dirty="0"/>
              <a:t>B. Over/Under Restoration.  Factory applied paint typically has evidence of orange peel or overspray in areas typical for that year of application. </a:t>
            </a:r>
          </a:p>
        </p:txBody>
      </p:sp>
      <p:sp>
        <p:nvSpPr>
          <p:cNvPr id="3" name="TextBox 2">
            <a:extLst>
              <a:ext uri="{FF2B5EF4-FFF2-40B4-BE49-F238E27FC236}">
                <a16:creationId xmlns:a16="http://schemas.microsoft.com/office/drawing/2014/main" id="{9035F8B6-80BB-A352-1FD9-A7387B42D567}"/>
              </a:ext>
            </a:extLst>
          </p:cNvPr>
          <p:cNvSpPr txBox="1"/>
          <p:nvPr/>
        </p:nvSpPr>
        <p:spPr>
          <a:xfrm>
            <a:off x="7016894" y="6477000"/>
            <a:ext cx="1346844" cy="369332"/>
          </a:xfrm>
          <a:prstGeom prst="rect">
            <a:avLst/>
          </a:prstGeom>
          <a:noFill/>
        </p:spPr>
        <p:txBody>
          <a:bodyPr wrap="none" rtlCol="0">
            <a:spAutoFit/>
          </a:bodyPr>
          <a:lstStyle/>
          <a:p>
            <a:r>
              <a:rPr lang="en-US" dirty="0"/>
              <a:t>Or 45, Cd 40</a:t>
            </a:r>
          </a:p>
        </p:txBody>
      </p:sp>
    </p:spTree>
    <p:extLst>
      <p:ext uri="{BB962C8B-B14F-4D97-AF65-F5344CB8AC3E}">
        <p14:creationId xmlns:p14="http://schemas.microsoft.com/office/powerpoint/2010/main" val="133292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JRM 9</a:t>
            </a:r>
            <a:r>
              <a:rPr lang="en-US" baseline="30000" dirty="0"/>
              <a:t>th</a:t>
            </a:r>
            <a:r>
              <a:rPr lang="en-US" dirty="0"/>
              <a:t> Edition</a:t>
            </a:r>
          </a:p>
        </p:txBody>
      </p:sp>
      <p:sp>
        <p:nvSpPr>
          <p:cNvPr id="3" name="Content Placeholder 2"/>
          <p:cNvSpPr>
            <a:spLocks noGrp="1"/>
          </p:cNvSpPr>
          <p:nvPr>
            <p:ph idx="1"/>
          </p:nvPr>
        </p:nvSpPr>
        <p:spPr>
          <a:xfrm>
            <a:off x="228600" y="838200"/>
            <a:ext cx="8610600" cy="5943600"/>
          </a:xfrm>
        </p:spPr>
        <p:txBody>
          <a:bodyPr>
            <a:normAutofit fontScale="92500"/>
          </a:bodyPr>
          <a:lstStyle/>
          <a:p>
            <a:r>
              <a:rPr lang="en-US" dirty="0"/>
              <a:t>Restore: To Renew; to put back into existence or bring back to a former or original state.</a:t>
            </a:r>
          </a:p>
          <a:p>
            <a:pPr algn="l"/>
            <a:r>
              <a:rPr lang="en-US" sz="1900" b="0" i="0" u="none" strike="noStrike" baseline="0" dirty="0">
                <a:solidFill>
                  <a:srgbClr val="3B3B3B"/>
                </a:solidFill>
              </a:rPr>
              <a:t>Repainting an original black Corvette with black lacquer paint</a:t>
            </a:r>
          </a:p>
          <a:p>
            <a:pPr algn="l"/>
            <a:r>
              <a:rPr lang="en-US" sz="1900" b="0" i="0" u="none" strike="noStrike" baseline="0" dirty="0">
                <a:solidFill>
                  <a:srgbClr val="3B3B3B"/>
                </a:solidFill>
              </a:rPr>
              <a:t>Installing accurately reproduced black vinyl seat covers in a car that left the factory with a standard black interior</a:t>
            </a:r>
          </a:p>
          <a:p>
            <a:pPr algn="l"/>
            <a:r>
              <a:rPr lang="en-US" sz="1900" b="0" i="0" u="none" strike="noStrike" baseline="0" dirty="0">
                <a:solidFill>
                  <a:srgbClr val="3B3B3B"/>
                </a:solidFill>
              </a:rPr>
              <a:t>Stamping a 435-HP block to conform to the date/serial number of the original 435-HP Corvette in which it is to be installed</a:t>
            </a:r>
            <a:endParaRPr lang="en-US" sz="1900" dirty="0"/>
          </a:p>
          <a:p>
            <a:r>
              <a:rPr lang="en-US" dirty="0"/>
              <a:t>Counterfeit: To make an imitation of something else with intent to wrongfully deceive or defraud.</a:t>
            </a:r>
          </a:p>
          <a:p>
            <a:pPr algn="l"/>
            <a:r>
              <a:rPr lang="en-US" sz="1900" b="0" i="0" u="none" strike="noStrike" baseline="0" dirty="0">
                <a:solidFill>
                  <a:srgbClr val="3B3B3B"/>
                </a:solidFill>
              </a:rPr>
              <a:t>Repaint original blue car red and change trim tag to make red appear the original color</a:t>
            </a:r>
          </a:p>
          <a:p>
            <a:pPr algn="l"/>
            <a:r>
              <a:rPr lang="en-US" sz="1900" b="0" i="0" u="none" strike="noStrike" baseline="0" dirty="0">
                <a:solidFill>
                  <a:srgbClr val="3B3B3B"/>
                </a:solidFill>
              </a:rPr>
              <a:t>Install red interior in a car that left the factory with blue interior and changing trim tag to make red appear to be the original color interior</a:t>
            </a:r>
          </a:p>
          <a:p>
            <a:pPr algn="l"/>
            <a:r>
              <a:rPr lang="en-US" sz="1900" b="0" i="0" u="none" strike="noStrike" baseline="0" dirty="0">
                <a:solidFill>
                  <a:srgbClr val="3B3B3B"/>
                </a:solidFill>
              </a:rPr>
              <a:t>Replace engine of original small-block Corvette with big block and stamping numbers on it to make it appear to be original big-block engine</a:t>
            </a:r>
          </a:p>
          <a:p>
            <a:pPr algn="l"/>
            <a:r>
              <a:rPr lang="en-US" sz="1900" b="0" i="0" u="none" strike="noStrike" baseline="0" dirty="0">
                <a:solidFill>
                  <a:srgbClr val="3B3B3B"/>
                </a:solidFill>
              </a:rPr>
              <a:t>Replace carburetor on engine with a fuel-injection unit and stamping numbers and suffix code on the block to make it appear to be original fuel-injection car</a:t>
            </a:r>
            <a:endParaRPr lang="en-US" sz="1900" dirty="0"/>
          </a:p>
        </p:txBody>
      </p:sp>
    </p:spTree>
    <p:extLst>
      <p:ext uri="{BB962C8B-B14F-4D97-AF65-F5344CB8AC3E}">
        <p14:creationId xmlns:p14="http://schemas.microsoft.com/office/powerpoint/2010/main" val="1749044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228600" y="1219200"/>
            <a:ext cx="87630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30% deduction:</a:t>
            </a:r>
          </a:p>
          <a:p>
            <a:pPr lvl="1"/>
            <a:r>
              <a:rPr lang="en-US" dirty="0"/>
              <a:t>Paint appears to have been refinished with material not consistent with factory material, but appearance exhibits attributes consistent with factory material and appearance is consistent with factory application methods.</a:t>
            </a:r>
          </a:p>
        </p:txBody>
      </p:sp>
      <p:sp>
        <p:nvSpPr>
          <p:cNvPr id="3" name="TextBox 2">
            <a:extLst>
              <a:ext uri="{FF2B5EF4-FFF2-40B4-BE49-F238E27FC236}">
                <a16:creationId xmlns:a16="http://schemas.microsoft.com/office/drawing/2014/main" id="{9035F8B6-80BB-A352-1FD9-A7387B42D567}"/>
              </a:ext>
            </a:extLst>
          </p:cNvPr>
          <p:cNvSpPr txBox="1"/>
          <p:nvPr/>
        </p:nvSpPr>
        <p:spPr>
          <a:xfrm>
            <a:off x="7016894" y="6477000"/>
            <a:ext cx="1346844" cy="369332"/>
          </a:xfrm>
          <a:prstGeom prst="rect">
            <a:avLst/>
          </a:prstGeom>
          <a:noFill/>
        </p:spPr>
        <p:txBody>
          <a:bodyPr wrap="none" rtlCol="0">
            <a:spAutoFit/>
          </a:bodyPr>
          <a:lstStyle/>
          <a:p>
            <a:r>
              <a:rPr lang="en-US" dirty="0"/>
              <a:t>Or 45, Cd 40</a:t>
            </a:r>
          </a:p>
        </p:txBody>
      </p:sp>
    </p:spTree>
    <p:extLst>
      <p:ext uri="{BB962C8B-B14F-4D97-AF65-F5344CB8AC3E}">
        <p14:creationId xmlns:p14="http://schemas.microsoft.com/office/powerpoint/2010/main" val="2816931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228600" y="1219200"/>
            <a:ext cx="87630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70% deduction: Open the doors</a:t>
            </a:r>
          </a:p>
          <a:p>
            <a:pPr lvl="1"/>
            <a:r>
              <a:rPr lang="en-US" dirty="0"/>
              <a:t>Paint appears to have been refinished with a material not consistent with factory material, and appearance does not exhibit attributes consistent with factory material, but is consistent with factory application methods.</a:t>
            </a:r>
          </a:p>
          <a:p>
            <a:pPr lvl="1"/>
            <a:endParaRPr lang="en-US" dirty="0"/>
          </a:p>
        </p:txBody>
      </p:sp>
      <p:sp>
        <p:nvSpPr>
          <p:cNvPr id="3" name="TextBox 2">
            <a:extLst>
              <a:ext uri="{FF2B5EF4-FFF2-40B4-BE49-F238E27FC236}">
                <a16:creationId xmlns:a16="http://schemas.microsoft.com/office/drawing/2014/main" id="{9035F8B6-80BB-A352-1FD9-A7387B42D567}"/>
              </a:ext>
            </a:extLst>
          </p:cNvPr>
          <p:cNvSpPr txBox="1"/>
          <p:nvPr/>
        </p:nvSpPr>
        <p:spPr>
          <a:xfrm>
            <a:off x="7016894" y="6477000"/>
            <a:ext cx="1346844" cy="369332"/>
          </a:xfrm>
          <a:prstGeom prst="rect">
            <a:avLst/>
          </a:prstGeom>
          <a:noFill/>
        </p:spPr>
        <p:txBody>
          <a:bodyPr wrap="none" rtlCol="0">
            <a:spAutoFit/>
          </a:bodyPr>
          <a:lstStyle/>
          <a:p>
            <a:r>
              <a:rPr lang="en-US" dirty="0"/>
              <a:t>Or 45, Cd 40</a:t>
            </a:r>
          </a:p>
        </p:txBody>
      </p:sp>
    </p:spTree>
    <p:extLst>
      <p:ext uri="{BB962C8B-B14F-4D97-AF65-F5344CB8AC3E}">
        <p14:creationId xmlns:p14="http://schemas.microsoft.com/office/powerpoint/2010/main" val="2092437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Paint Flowchart Guidelines</a:t>
            </a:r>
          </a:p>
        </p:txBody>
      </p:sp>
      <p:sp>
        <p:nvSpPr>
          <p:cNvPr id="7" name="Content Placeholder 2"/>
          <p:cNvSpPr txBox="1">
            <a:spLocks/>
          </p:cNvSpPr>
          <p:nvPr/>
        </p:nvSpPr>
        <p:spPr>
          <a:xfrm>
            <a:off x="228600" y="1219200"/>
            <a:ext cx="8763000" cy="548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100% deduction: Open the doors</a:t>
            </a:r>
          </a:p>
          <a:p>
            <a:pPr lvl="1"/>
            <a:r>
              <a:rPr lang="en-US" dirty="0"/>
              <a:t>Paint appears to have been refinished with a material not consistent with factory material, and appearance does not exhibit attributes consistent with factory material, and appearance is not consistent with factory application methods.</a:t>
            </a:r>
          </a:p>
          <a:p>
            <a:pPr lvl="1"/>
            <a:endParaRPr lang="en-US" dirty="0"/>
          </a:p>
          <a:p>
            <a:pPr lvl="1"/>
            <a:endParaRPr lang="en-US" dirty="0"/>
          </a:p>
          <a:p>
            <a:pPr lvl="1"/>
            <a:r>
              <a:rPr lang="en-US" dirty="0"/>
              <a:t>Presence of ANY custom paint modifications including lettering, pin striping, race car numbers or stripes.</a:t>
            </a:r>
          </a:p>
          <a:p>
            <a:pPr lvl="1"/>
            <a:endParaRPr lang="en-US" dirty="0"/>
          </a:p>
        </p:txBody>
      </p:sp>
      <p:sp>
        <p:nvSpPr>
          <p:cNvPr id="3" name="TextBox 2">
            <a:extLst>
              <a:ext uri="{FF2B5EF4-FFF2-40B4-BE49-F238E27FC236}">
                <a16:creationId xmlns:a16="http://schemas.microsoft.com/office/drawing/2014/main" id="{9035F8B6-80BB-A352-1FD9-A7387B42D567}"/>
              </a:ext>
            </a:extLst>
          </p:cNvPr>
          <p:cNvSpPr txBox="1"/>
          <p:nvPr/>
        </p:nvSpPr>
        <p:spPr>
          <a:xfrm>
            <a:off x="7016894" y="6477000"/>
            <a:ext cx="1346844" cy="369332"/>
          </a:xfrm>
          <a:prstGeom prst="rect">
            <a:avLst/>
          </a:prstGeom>
          <a:noFill/>
        </p:spPr>
        <p:txBody>
          <a:bodyPr wrap="none" rtlCol="0">
            <a:spAutoFit/>
          </a:bodyPr>
          <a:lstStyle/>
          <a:p>
            <a:r>
              <a:rPr lang="en-US" dirty="0"/>
              <a:t>Or 45, Cd 40</a:t>
            </a:r>
          </a:p>
        </p:txBody>
      </p:sp>
    </p:spTree>
    <p:extLst>
      <p:ext uri="{BB962C8B-B14F-4D97-AF65-F5344CB8AC3E}">
        <p14:creationId xmlns:p14="http://schemas.microsoft.com/office/powerpoint/2010/main" val="2007010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a:t>
            </a:r>
          </a:p>
        </p:txBody>
      </p:sp>
      <p:sp>
        <p:nvSpPr>
          <p:cNvPr id="7" name="Content Placeholder 2"/>
          <p:cNvSpPr txBox="1">
            <a:spLocks/>
          </p:cNvSpPr>
          <p:nvPr/>
        </p:nvSpPr>
        <p:spPr>
          <a:xfrm>
            <a:off x="533400" y="1676400"/>
            <a:ext cx="83058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Obtain information from the owner</a:t>
            </a:r>
          </a:p>
          <a:p>
            <a:pPr lvl="1"/>
            <a:r>
              <a:rPr lang="en-US" dirty="0"/>
              <a:t>Owned the car for how long</a:t>
            </a:r>
          </a:p>
          <a:p>
            <a:pPr lvl="1"/>
            <a:r>
              <a:rPr lang="en-US" dirty="0"/>
              <a:t>Had the car judged before</a:t>
            </a:r>
          </a:p>
          <a:p>
            <a:r>
              <a:rPr lang="en-US" dirty="0"/>
              <a:t>Our job is to help the owner </a:t>
            </a:r>
          </a:p>
          <a:p>
            <a:r>
              <a:rPr lang="en-US" dirty="0"/>
              <a:t>We need to assist the owner.  Have the attitude to:</a:t>
            </a:r>
          </a:p>
          <a:p>
            <a:pPr lvl="1"/>
            <a:r>
              <a:rPr lang="en-US" dirty="0"/>
              <a:t>Give points, don’t take away points.</a:t>
            </a:r>
          </a:p>
          <a:p>
            <a:pPr marL="342900" lvl="1" indent="-342900">
              <a:buFont typeface="Arial" panose="020B0604020202020204" pitchFamily="34" charset="0"/>
              <a:buChar char="•"/>
            </a:pPr>
            <a:r>
              <a:rPr lang="en-US" sz="3200" dirty="0"/>
              <a:t>Be a resource for help</a:t>
            </a:r>
          </a:p>
        </p:txBody>
      </p:sp>
    </p:spTree>
    <p:extLst>
      <p:ext uri="{BB962C8B-B14F-4D97-AF65-F5344CB8AC3E}">
        <p14:creationId xmlns:p14="http://schemas.microsoft.com/office/powerpoint/2010/main" val="1275062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a:t>
            </a:r>
          </a:p>
        </p:txBody>
      </p:sp>
      <p:sp>
        <p:nvSpPr>
          <p:cNvPr id="7" name="Content Placeholder 2"/>
          <p:cNvSpPr txBox="1">
            <a:spLocks/>
          </p:cNvSpPr>
          <p:nvPr/>
        </p:nvSpPr>
        <p:spPr>
          <a:xfrm>
            <a:off x="533400" y="1447800"/>
            <a:ext cx="8305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3200" dirty="0"/>
              <a:t>If something is not looked at, it cannot be judged.  </a:t>
            </a:r>
          </a:p>
          <a:p>
            <a:pPr marL="342900" lvl="1" indent="-342900">
              <a:buFont typeface="Arial" panose="020B0604020202020204" pitchFamily="34" charset="0"/>
              <a:buChar char="•"/>
            </a:pPr>
            <a:r>
              <a:rPr lang="en-US" sz="3200" dirty="0"/>
              <a:t>It cannot be deducted.</a:t>
            </a:r>
          </a:p>
          <a:p>
            <a:pPr lvl="1"/>
            <a:r>
              <a:rPr lang="en-US" dirty="0"/>
              <a:t>Rear carrier date, bellhousing date</a:t>
            </a:r>
          </a:p>
          <a:p>
            <a:endParaRPr lang="en-US" sz="1000" dirty="0"/>
          </a:p>
          <a:p>
            <a:r>
              <a:rPr lang="en-US" dirty="0"/>
              <a:t>If owner will not provide access to a component, it is a deduction (remove ash tray)</a:t>
            </a:r>
          </a:p>
          <a:p>
            <a:endParaRPr lang="en-US" sz="1000" dirty="0"/>
          </a:p>
          <a:p>
            <a:r>
              <a:rPr lang="en-US" dirty="0"/>
              <a:t>No Magnets: </a:t>
            </a:r>
          </a:p>
          <a:p>
            <a:pPr lvl="1"/>
            <a:r>
              <a:rPr lang="en-US" dirty="0"/>
              <a:t>Observe the finish and determine whether it is stainless steel</a:t>
            </a:r>
          </a:p>
        </p:txBody>
      </p:sp>
    </p:spTree>
    <p:extLst>
      <p:ext uri="{BB962C8B-B14F-4D97-AF65-F5344CB8AC3E}">
        <p14:creationId xmlns:p14="http://schemas.microsoft.com/office/powerpoint/2010/main" val="296769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a:t>
            </a:r>
          </a:p>
        </p:txBody>
      </p:sp>
      <p:sp>
        <p:nvSpPr>
          <p:cNvPr id="7" name="Content Placeholder 2"/>
          <p:cNvSpPr txBox="1">
            <a:spLocks/>
          </p:cNvSpPr>
          <p:nvPr/>
        </p:nvSpPr>
        <p:spPr>
          <a:xfrm>
            <a:off x="533400" y="1295400"/>
            <a:ext cx="8305800" cy="541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Comments must be included for any deduction</a:t>
            </a:r>
          </a:p>
          <a:p>
            <a:r>
              <a:rPr lang="en-US" dirty="0"/>
              <a:t>Add comments when there is an issue but it did not meet the criteria to deduct a point.</a:t>
            </a:r>
          </a:p>
          <a:p>
            <a:pPr lvl="1"/>
            <a:endParaRPr lang="en-US" dirty="0"/>
          </a:p>
          <a:p>
            <a:r>
              <a:rPr lang="en-US" dirty="0"/>
              <a:t>Word choices are important </a:t>
            </a:r>
          </a:p>
          <a:p>
            <a:pPr lvl="1"/>
            <a:r>
              <a:rPr lang="en-US" dirty="0"/>
              <a:t>Do Not Use:	Wrong, Bad, Incorrect</a:t>
            </a:r>
          </a:p>
          <a:p>
            <a:pPr lvl="1"/>
            <a:r>
              <a:rPr lang="en-US" dirty="0"/>
              <a:t>“Finish” does not describe the issue</a:t>
            </a:r>
          </a:p>
          <a:p>
            <a:pPr lvl="1"/>
            <a:r>
              <a:rPr lang="en-US" dirty="0"/>
              <a:t>F: </a:t>
            </a:r>
            <a:r>
              <a:rPr lang="en-US" dirty="0" err="1"/>
              <a:t>snb</a:t>
            </a:r>
            <a:r>
              <a:rPr lang="en-US" dirty="0"/>
              <a:t> paint- does describe the issue</a:t>
            </a:r>
          </a:p>
          <a:p>
            <a:pPr lvl="1"/>
            <a:endParaRPr lang="en-US" dirty="0"/>
          </a:p>
          <a:p>
            <a:pPr lvl="1"/>
            <a:r>
              <a:rPr lang="en-US" dirty="0"/>
              <a:t>Use: typical, not typical, should be, should not be, see JM page 11, </a:t>
            </a:r>
          </a:p>
        </p:txBody>
      </p:sp>
    </p:spTree>
    <p:extLst>
      <p:ext uri="{BB962C8B-B14F-4D97-AF65-F5344CB8AC3E}">
        <p14:creationId xmlns:p14="http://schemas.microsoft.com/office/powerpoint/2010/main" val="3716960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Judging</a:t>
            </a:r>
          </a:p>
        </p:txBody>
      </p:sp>
      <p:sp>
        <p:nvSpPr>
          <p:cNvPr id="7" name="Content Placeholder 2"/>
          <p:cNvSpPr txBox="1">
            <a:spLocks/>
          </p:cNvSpPr>
          <p:nvPr/>
        </p:nvSpPr>
        <p:spPr>
          <a:xfrm>
            <a:off x="533400" y="1295400"/>
            <a:ext cx="8305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For multiple components, determine how much each element is worth</a:t>
            </a:r>
          </a:p>
          <a:p>
            <a:pPr lvl="1"/>
            <a:r>
              <a:rPr lang="en-US" dirty="0"/>
              <a:t>Bumper, brackets, fasteners</a:t>
            </a:r>
          </a:p>
          <a:p>
            <a:pPr lvl="2"/>
            <a:r>
              <a:rPr lang="en-US" dirty="0"/>
              <a:t>How much value are the fasteners?		</a:t>
            </a:r>
          </a:p>
          <a:p>
            <a:pPr marL="342900" lvl="1" indent="-342900">
              <a:buFont typeface="Arial" panose="020B0604020202020204" pitchFamily="34" charset="0"/>
              <a:buChar char="•"/>
            </a:pPr>
            <a:endParaRPr lang="en-US" sz="3200" dirty="0"/>
          </a:p>
          <a:p>
            <a:pPr marL="342900" lvl="1" indent="-342900">
              <a:buFont typeface="Arial" panose="020B0604020202020204" pitchFamily="34" charset="0"/>
              <a:buChar char="•"/>
            </a:pPr>
            <a:r>
              <a:rPr lang="en-US" sz="3200" dirty="0"/>
              <a:t>Judges might choose to allow safety items</a:t>
            </a:r>
          </a:p>
          <a:p>
            <a:pPr lvl="1"/>
            <a:r>
              <a:rPr lang="en-US" dirty="0"/>
              <a:t>Harmonic balancer bolt</a:t>
            </a:r>
          </a:p>
          <a:p>
            <a:pPr lvl="1"/>
            <a:r>
              <a:rPr lang="en-US" dirty="0"/>
              <a:t>Axle U-bolt </a:t>
            </a:r>
            <a:r>
              <a:rPr lang="en-US" dirty="0" err="1"/>
              <a:t>lockwashers</a:t>
            </a:r>
            <a:endParaRPr lang="en-US" dirty="0"/>
          </a:p>
          <a:p>
            <a:pPr lvl="1"/>
            <a:r>
              <a:rPr lang="en-US" dirty="0"/>
              <a:t>Fuses</a:t>
            </a:r>
          </a:p>
        </p:txBody>
      </p:sp>
    </p:spTree>
    <p:extLst>
      <p:ext uri="{BB962C8B-B14F-4D97-AF65-F5344CB8AC3E}">
        <p14:creationId xmlns:p14="http://schemas.microsoft.com/office/powerpoint/2010/main" val="2602071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Abbreviations</a:t>
            </a:r>
          </a:p>
        </p:txBody>
      </p:sp>
      <p:sp>
        <p:nvSpPr>
          <p:cNvPr id="7" name="Content Placeholder 2"/>
          <p:cNvSpPr txBox="1">
            <a:spLocks/>
          </p:cNvSpPr>
          <p:nvPr/>
        </p:nvSpPr>
        <p:spPr>
          <a:xfrm>
            <a:off x="457200" y="2514600"/>
            <a:ext cx="45720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TYP: Typical</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NTP: Not Typical</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SB: Should be</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SNB: Should not be</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D/S: Driver Side</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P/S: Passenger Side</a:t>
            </a: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SR: Service Replacement</a:t>
            </a:r>
          </a:p>
          <a:p>
            <a:pPr marL="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STD DED: Standard Deduction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4384B7-4607-4839-7026-184BA24D3F99}"/>
              </a:ext>
            </a:extLst>
          </p:cNvPr>
          <p:cNvSpPr txBox="1">
            <a:spLocks/>
          </p:cNvSpPr>
          <p:nvPr/>
        </p:nvSpPr>
        <p:spPr>
          <a:xfrm>
            <a:off x="5257800" y="2514600"/>
            <a:ext cx="38100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WRA: Wear, Rust, Age</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C: Configuration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D: Date</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Cp: Completeness</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I: Installation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F: Finish</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CN: Condition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85C301E-BC88-CFA4-408B-CC399E7D0AF3}"/>
              </a:ext>
            </a:extLst>
          </p:cNvPr>
          <p:cNvSpPr txBox="1">
            <a:spLocks/>
          </p:cNvSpPr>
          <p:nvPr/>
        </p:nvSpPr>
        <p:spPr>
          <a:xfrm>
            <a:off x="457200" y="1524000"/>
            <a:ext cx="67818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TFP = Typical Factory Production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15000"/>
              </a:lnSpc>
              <a:spcBef>
                <a:spcPts val="0"/>
              </a:spcBef>
              <a:spcAft>
                <a:spcPts val="1000"/>
              </a:spcAft>
              <a:buNone/>
            </a:pPr>
            <a:r>
              <a:rPr lang="en-US" sz="2000" b="1"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NTFP = NOT Typical Factory Production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415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457200" y="1295400"/>
            <a:ext cx="8229600" cy="5334000"/>
          </a:xfrm>
        </p:spPr>
        <p:txBody>
          <a:bodyPr>
            <a:normAutofit/>
          </a:bodyPr>
          <a:lstStyle/>
          <a:p>
            <a:r>
              <a:rPr lang="en-US" dirty="0"/>
              <a:t>If no deductions, a slash “/”</a:t>
            </a:r>
          </a:p>
          <a:p>
            <a:r>
              <a:rPr lang="en-US" dirty="0"/>
              <a:t>Whole numbers</a:t>
            </a:r>
          </a:p>
          <a:p>
            <a:pPr lvl="1"/>
            <a:r>
              <a:rPr lang="en-US" dirty="0"/>
              <a:t>Either 0-points or more</a:t>
            </a:r>
          </a:p>
          <a:p>
            <a:r>
              <a:rPr lang="en-US" dirty="0"/>
              <a:t>Round up and down</a:t>
            </a:r>
          </a:p>
          <a:p>
            <a:pPr lvl="1"/>
            <a:r>
              <a:rPr lang="en-US" dirty="0"/>
              <a:t>0.1, 0.2, 0.3, 0.4, 0.5: round down to zero</a:t>
            </a:r>
          </a:p>
          <a:p>
            <a:pPr lvl="1"/>
            <a:r>
              <a:rPr lang="en-US" dirty="0"/>
              <a:t>0.6, 0.7, 0.8, 0.9: round up to 1</a:t>
            </a:r>
          </a:p>
          <a:p>
            <a:r>
              <a:rPr lang="en-US" dirty="0"/>
              <a:t>A brief notation must be made for any deduction.</a:t>
            </a:r>
          </a:p>
        </p:txBody>
      </p:sp>
    </p:spTree>
    <p:extLst>
      <p:ext uri="{BB962C8B-B14F-4D97-AF65-F5344CB8AC3E}">
        <p14:creationId xmlns:p14="http://schemas.microsoft.com/office/powerpoint/2010/main" val="57006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20"/>
            <a:ext cx="8229600" cy="1143000"/>
          </a:xfrm>
        </p:spPr>
        <p:txBody>
          <a:bodyPr/>
          <a:lstStyle/>
          <a:p>
            <a:r>
              <a:rPr lang="en-US" dirty="0"/>
              <a:t>Dots</a:t>
            </a:r>
          </a:p>
        </p:txBody>
      </p:sp>
      <p:sp>
        <p:nvSpPr>
          <p:cNvPr id="3" name="Content Placeholder 2"/>
          <p:cNvSpPr>
            <a:spLocks noGrp="1"/>
          </p:cNvSpPr>
          <p:nvPr>
            <p:ph idx="1"/>
          </p:nvPr>
        </p:nvSpPr>
        <p:spPr>
          <a:xfrm>
            <a:off x="457200" y="1295400"/>
            <a:ext cx="8229600" cy="5389880"/>
          </a:xfrm>
        </p:spPr>
        <p:txBody>
          <a:bodyPr>
            <a:normAutofit/>
          </a:bodyPr>
          <a:lstStyle/>
          <a:p>
            <a:r>
              <a:rPr lang="en-US" dirty="0"/>
              <a:t>Use of Dots is not listed nor required</a:t>
            </a:r>
          </a:p>
          <a:p>
            <a:pPr lvl="1"/>
            <a:r>
              <a:rPr lang="en-US" dirty="0"/>
              <a:t>Not everyone uses them</a:t>
            </a:r>
          </a:p>
          <a:p>
            <a:pPr lvl="1"/>
            <a:r>
              <a:rPr lang="en-US" dirty="0"/>
              <a:t>Decide before if you will be using them</a:t>
            </a:r>
          </a:p>
          <a:p>
            <a:r>
              <a:rPr lang="en-US" dirty="0"/>
              <a:t>Used where a partial deduction occurred but not enough for a 1-point deduction</a:t>
            </a:r>
          </a:p>
          <a:p>
            <a:pPr lvl="1"/>
            <a:r>
              <a:rPr lang="en-US" dirty="0"/>
              <a:t>Either 0-points or 1-point deducted</a:t>
            </a:r>
          </a:p>
          <a:p>
            <a:r>
              <a:rPr lang="en-US" dirty="0"/>
              <a:t>When 20% of 1-point = 0.2 points</a:t>
            </a:r>
          </a:p>
          <a:p>
            <a:pPr lvl="1"/>
            <a:r>
              <a:rPr lang="en-US" dirty="0"/>
              <a:t>Put a Dot next to the box</a:t>
            </a:r>
          </a:p>
          <a:p>
            <a:r>
              <a:rPr lang="en-US" dirty="0"/>
              <a:t>Accumulate Dots until enough for a full point</a:t>
            </a:r>
          </a:p>
          <a:p>
            <a:pPr marL="457200" lvl="1" indent="0">
              <a:buNone/>
            </a:pPr>
            <a:r>
              <a:rPr lang="en-US" dirty="0"/>
              <a:t>4-Dots?: you decide</a:t>
            </a:r>
          </a:p>
        </p:txBody>
      </p:sp>
    </p:spTree>
    <p:extLst>
      <p:ext uri="{BB962C8B-B14F-4D97-AF65-F5344CB8AC3E}">
        <p14:creationId xmlns:p14="http://schemas.microsoft.com/office/powerpoint/2010/main" val="381572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Originality</a:t>
            </a:r>
          </a:p>
        </p:txBody>
      </p:sp>
      <p:sp>
        <p:nvSpPr>
          <p:cNvPr id="3" name="Content Placeholder 2"/>
          <p:cNvSpPr>
            <a:spLocks noGrp="1"/>
          </p:cNvSpPr>
          <p:nvPr>
            <p:ph idx="1"/>
          </p:nvPr>
        </p:nvSpPr>
        <p:spPr>
          <a:xfrm>
            <a:off x="457200" y="1447800"/>
            <a:ext cx="8229600" cy="4724400"/>
          </a:xfrm>
        </p:spPr>
        <p:txBody>
          <a:bodyPr>
            <a:normAutofit/>
          </a:bodyPr>
          <a:lstStyle/>
          <a:p>
            <a:r>
              <a:rPr lang="en-US" dirty="0"/>
              <a:t>Does NOT mean a successfully judged part is: the original factory-installed part.</a:t>
            </a:r>
          </a:p>
          <a:p>
            <a:r>
              <a:rPr lang="en-US" dirty="0"/>
              <a:t>Does IMPLY it appears as though it could be.</a:t>
            </a:r>
          </a:p>
          <a:p>
            <a:endParaRPr lang="en-US" dirty="0"/>
          </a:p>
          <a:p>
            <a:r>
              <a:rPr lang="en-US" dirty="0"/>
              <a:t>Does NOT mean the existing paint is that which was originally applied at the factory.</a:t>
            </a:r>
          </a:p>
          <a:p>
            <a:r>
              <a:rPr lang="en-US" dirty="0"/>
              <a:t>Does IMPLY it appears as though it could be.</a:t>
            </a:r>
          </a:p>
        </p:txBody>
      </p:sp>
    </p:spTree>
    <p:extLst>
      <p:ext uri="{BB962C8B-B14F-4D97-AF65-F5344CB8AC3E}">
        <p14:creationId xmlns:p14="http://schemas.microsoft.com/office/powerpoint/2010/main" val="2315852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26473</TotalTime>
  <Words>3274</Words>
  <Application>Microsoft Office PowerPoint</Application>
  <PresentationFormat>On-screen Show (4:3)</PresentationFormat>
  <Paragraphs>486</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Verdana</vt:lpstr>
      <vt:lpstr>Office Theme</vt:lpstr>
      <vt:lpstr>Judging School Costa Mesa, CA</vt:lpstr>
      <vt:lpstr>Guidelines</vt:lpstr>
      <vt:lpstr>Goals</vt:lpstr>
      <vt:lpstr>For Owners</vt:lpstr>
      <vt:lpstr>For Owners</vt:lpstr>
      <vt:lpstr>JRM 9th Edition</vt:lpstr>
      <vt:lpstr>Deductions</vt:lpstr>
      <vt:lpstr>Dots</vt:lpstr>
      <vt:lpstr>Originality</vt:lpstr>
      <vt:lpstr>Originality</vt:lpstr>
      <vt:lpstr>CDCIF</vt:lpstr>
      <vt:lpstr>CDCIF</vt:lpstr>
      <vt:lpstr>CDCIF</vt:lpstr>
      <vt:lpstr>CDCIF</vt:lpstr>
      <vt:lpstr>CDCIF</vt:lpstr>
      <vt:lpstr>CDCIF</vt:lpstr>
      <vt:lpstr>Condition</vt:lpstr>
      <vt:lpstr>Guidelines for Judging Condition</vt:lpstr>
      <vt:lpstr>Guidelines for Judging Condition</vt:lpstr>
      <vt:lpstr>Guidelines for Judging Condition</vt:lpstr>
      <vt:lpstr>Guidelines for Judging Condition</vt:lpstr>
      <vt:lpstr>Guidelines for Judging Condition</vt:lpstr>
      <vt:lpstr>Guidelines for Judging Condition</vt:lpstr>
      <vt:lpstr>Guidelines for Judging Condition</vt:lpstr>
      <vt:lpstr>Guidelines for Judging Condition</vt:lpstr>
      <vt:lpstr>Guidelines for Judging Condition</vt:lpstr>
      <vt:lpstr>Guidelines for Judging Condition</vt:lpstr>
      <vt:lpstr>Condition: When part of an assembly is missing</vt:lpstr>
      <vt:lpstr>Condition: When part of an assembly is missing</vt:lpstr>
      <vt:lpstr>When is CDCIF Not Used</vt:lpstr>
      <vt:lpstr>When is CDCIF Not Used</vt:lpstr>
      <vt:lpstr>Standard Deduction</vt:lpstr>
      <vt:lpstr>Ops vs. PV - as of Feb 2023</vt:lpstr>
      <vt:lpstr>Standard Deduction- as of Feb 2023</vt:lpstr>
      <vt:lpstr>Standard Deduction- as of Feb 2023</vt:lpstr>
      <vt:lpstr>Standard Deduction</vt:lpstr>
      <vt:lpstr>Standard Deduction</vt:lpstr>
      <vt:lpstr>Standard Deduction</vt:lpstr>
      <vt:lpstr>Standard Deduction</vt:lpstr>
      <vt:lpstr>Body Paint</vt:lpstr>
      <vt:lpstr>Paint</vt:lpstr>
      <vt:lpstr>Paint</vt:lpstr>
      <vt:lpstr>Paint</vt:lpstr>
      <vt:lpstr>Paint</vt:lpstr>
      <vt:lpstr>Paint</vt:lpstr>
      <vt:lpstr>Paint</vt:lpstr>
      <vt:lpstr>Paint</vt:lpstr>
      <vt:lpstr>Paint Guidelines</vt:lpstr>
      <vt:lpstr>Paint Guidelines “Factory Applied Material”</vt:lpstr>
      <vt:lpstr>Paint Guidelines</vt:lpstr>
      <vt:lpstr>Paint Guidelines</vt:lpstr>
      <vt:lpstr>Paint Guidelines</vt:lpstr>
      <vt:lpstr>Paint Flowchart Guidelines</vt:lpstr>
      <vt:lpstr>Paint Flowchart Guidelines</vt:lpstr>
      <vt:lpstr>Paint Flowchart Guidelines</vt:lpstr>
      <vt:lpstr>Paint Flowchart Guidelines</vt:lpstr>
      <vt:lpstr>Paint Flowchart Guidelines</vt:lpstr>
      <vt:lpstr>Paint Flowchart Guidelines</vt:lpstr>
      <vt:lpstr>Paint Flowchart Guidelines</vt:lpstr>
      <vt:lpstr>Paint Flowchart Guidelines</vt:lpstr>
      <vt:lpstr>Paint Flowchart Guidelines</vt:lpstr>
      <vt:lpstr>Paint Flowchart Guidelines</vt:lpstr>
      <vt:lpstr>Guidelines for Judging</vt:lpstr>
      <vt:lpstr>Guidelines for Judging</vt:lpstr>
      <vt:lpstr>Guidelines for Judging</vt:lpstr>
      <vt:lpstr>Guidelines for Judging</vt:lpstr>
      <vt:lpstr>Abbreviations</vt:lpstr>
    </vt:vector>
  </TitlesOfParts>
  <Company>URS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End Alignment</dc:title>
  <dc:creator>LeMay, Joe</dc:creator>
  <cp:lastModifiedBy>Joe LeMay</cp:lastModifiedBy>
  <cp:revision>119</cp:revision>
  <cp:lastPrinted>2022-12-09T01:43:42Z</cp:lastPrinted>
  <dcterms:created xsi:type="dcterms:W3CDTF">2015-04-13T00:52:40Z</dcterms:created>
  <dcterms:modified xsi:type="dcterms:W3CDTF">2023-03-14T12:41:31Z</dcterms:modified>
</cp:coreProperties>
</file>